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custom-properties+xml" PartName="/docProps/custom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custom-properties" Target="docProps/custom.xml"/><Relationship Id="rId2" Type="http://schemas.openxmlformats.org/package/2006/relationships/metadata/core-properties" Target="docProps/core.xml"/><Relationship Id="rId3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</p:sldIdLst>
  <p:sldSz cy="6858000" cx="12192000"/>
  <p:notesSz cx="6858000" cy="9144000"/>
  <p:embeddedFontLst>
    <p:embeddedFont>
      <p:font typeface="Roboto"/>
      <p:regular r:id="rId24"/>
      <p:bold r:id="rId25"/>
      <p:italic r:id="rId26"/>
      <p:boldItalic r:id="rId27"/>
    </p:embeddedFont>
    <p:embeddedFont>
      <p:font typeface="Tahoma"/>
      <p:regular r:id="rId28"/>
      <p:bold r:id="rId29"/>
    </p:embeddedFont>
    <p:embeddedFont>
      <p:font typeface="Quattrocento Sans"/>
      <p:regular r:id="rId30"/>
      <p:bold r:id="rId31"/>
      <p:italic r:id="rId32"/>
      <p:boldItalic r:id="rId33"/>
    </p:embeddedFont>
    <p:embeddedFont>
      <p:font typeface="Helvetica Neue"/>
      <p:regular r:id="rId34"/>
      <p:bold r:id="rId35"/>
      <p:italic r:id="rId36"/>
      <p:boldItalic r:id="rId3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GoogleSlidesCustomDataVersion2">
      <go:slidesCustomData xmlns:go="http://customooxmlschemas.google.com/" r:id="rId38" roundtripDataSignature="AMtx7mhmS0qpAbBslOad9BWc3kYDeT5Mi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60B2F96C-1A30-41E4-A95E-C1D058A88B9D}">
  <a:tblStyle styleId="{60B2F96C-1A30-41E4-A95E-C1D058A88B9D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  <a:tblStyle styleId="{D1FC9111-E7C3-4E0B-8324-D8EA53E75350}" styleName="Table_1">
    <a:wholeTbl>
      <a:tcTxStyle>
        <a:font>
          <a:latin typeface="Arial"/>
          <a:ea typeface="Arial"/>
          <a:cs typeface="Arial"/>
        </a:font>
        <a:srgbClr val="000000"/>
      </a:tcTx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font" Target="fonts/Roboto-regular.fntdata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Roboto-italic.fntdata"/><Relationship Id="rId25" Type="http://schemas.openxmlformats.org/officeDocument/2006/relationships/font" Target="fonts/Roboto-bold.fntdata"/><Relationship Id="rId28" Type="http://schemas.openxmlformats.org/officeDocument/2006/relationships/font" Target="fonts/Tahoma-regular.fntdata"/><Relationship Id="rId27" Type="http://schemas.openxmlformats.org/officeDocument/2006/relationships/font" Target="fonts/Roboto-bold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Tahoma-bold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QuattrocentoSans-bold.fntdata"/><Relationship Id="rId30" Type="http://schemas.openxmlformats.org/officeDocument/2006/relationships/font" Target="fonts/QuattrocentoSans-regular.fntdata"/><Relationship Id="rId11" Type="http://schemas.openxmlformats.org/officeDocument/2006/relationships/slide" Target="slides/slide6.xml"/><Relationship Id="rId33" Type="http://schemas.openxmlformats.org/officeDocument/2006/relationships/font" Target="fonts/QuattrocentoSans-boldItalic.fntdata"/><Relationship Id="rId10" Type="http://schemas.openxmlformats.org/officeDocument/2006/relationships/slide" Target="slides/slide5.xml"/><Relationship Id="rId32" Type="http://schemas.openxmlformats.org/officeDocument/2006/relationships/font" Target="fonts/QuattrocentoSans-italic.fntdata"/><Relationship Id="rId13" Type="http://schemas.openxmlformats.org/officeDocument/2006/relationships/slide" Target="slides/slide8.xml"/><Relationship Id="rId35" Type="http://schemas.openxmlformats.org/officeDocument/2006/relationships/font" Target="fonts/HelveticaNeue-bold.fntdata"/><Relationship Id="rId12" Type="http://schemas.openxmlformats.org/officeDocument/2006/relationships/slide" Target="slides/slide7.xml"/><Relationship Id="rId34" Type="http://schemas.openxmlformats.org/officeDocument/2006/relationships/font" Target="fonts/HelveticaNeue-regular.fntdata"/><Relationship Id="rId15" Type="http://schemas.openxmlformats.org/officeDocument/2006/relationships/slide" Target="slides/slide10.xml"/><Relationship Id="rId37" Type="http://schemas.openxmlformats.org/officeDocument/2006/relationships/font" Target="fonts/HelveticaNeue-boldItalic.fntdata"/><Relationship Id="rId14" Type="http://schemas.openxmlformats.org/officeDocument/2006/relationships/slide" Target="slides/slide9.xml"/><Relationship Id="rId36" Type="http://schemas.openxmlformats.org/officeDocument/2006/relationships/font" Target="fonts/HelveticaNeue-italic.fntdata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38" Type="http://customschemas.google.com/relationships/presentationmetadata" Target="metadata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jpg>
</file>

<file path=ppt/media/image11.png>
</file>

<file path=ppt/media/image12.png>
</file>

<file path=ppt/media/image13.png>
</file>

<file path=ppt/media/image14.jpg>
</file>

<file path=ppt/media/image15.jpg>
</file>

<file path=ppt/media/image16.png>
</file>

<file path=ppt/media/image2.png>
</file>

<file path=ppt/media/image3.png>
</file>

<file path=ppt/media/image5.png>
</file>

<file path=ppt/media/image6.png>
</file>

<file path=ppt/media/image7.png>
</file>

<file path=ppt/media/image8.jp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46" name="Google Shape;46;p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37b55c43f06_0_17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18" name="Google Shape;118;g37b55c43f06_0_17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37b55c43f06_0_25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24" name="Google Shape;124;g37b55c43f06_0_2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376881c8f44_0_29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31" name="Google Shape;131;g376881c8f44_0_29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1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39" name="Google Shape;139;p14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40" name="Google Shape;140;p14:notes"/>
          <p:cNvSpPr txBox="1"/>
          <p:nvPr>
            <p:ph idx="12" type="sldNum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</a:pPr>
            <a:fld id="{00000000-1234-1234-1234-123412341234}" type="slidenum">
              <a:rPr b="0" i="0" lang="en-US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  <a:endParaRPr b="0" i="0" sz="18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1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49" name="Google Shape;149;p15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Calibri"/>
              <a:buNone/>
            </a:pPr>
            <a:r>
              <a:rPr lang="en-US"/>
              <a:t>Tối đa 5 thành viên</a:t>
            </a:r>
            <a:endParaRPr/>
          </a:p>
        </p:txBody>
      </p:sp>
      <p:sp>
        <p:nvSpPr>
          <p:cNvPr id="150" name="Google Shape;150;p15:notes"/>
          <p:cNvSpPr txBox="1"/>
          <p:nvPr>
            <p:ph idx="12" type="sldNum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</a:pPr>
            <a:fld id="{00000000-1234-1234-1234-123412341234}" type="slidenum">
              <a:rPr b="0" i="0" lang="en-US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  <a:endParaRPr b="0" i="0" sz="18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1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66" name="Google Shape;166;p16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67" name="Google Shape;167;p16:notes"/>
          <p:cNvSpPr txBox="1"/>
          <p:nvPr>
            <p:ph idx="12" type="sldNum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</a:pPr>
            <a:fld id="{00000000-1234-1234-1234-123412341234}" type="slidenum">
              <a:rPr b="0" i="0" lang="en-US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  <a:endParaRPr b="0" i="0" sz="18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17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75" name="Google Shape;175;p17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18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</p:sp>
      <p:sp>
        <p:nvSpPr>
          <p:cNvPr id="181" name="Google Shape;181;p18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82" name="Google Shape;182;p18:notes"/>
          <p:cNvSpPr txBox="1"/>
          <p:nvPr>
            <p:ph idx="12" type="sldNum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fld id="{00000000-1234-1234-1234-123412341234}" type="slidenum">
              <a:rPr b="0" i="0" lang="en-US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19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91" name="Google Shape;191;p19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2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53" name="Google Shape;53;p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60" name="Google Shape;60;p3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61" name="Google Shape;61;p3:notes"/>
          <p:cNvSpPr txBox="1"/>
          <p:nvPr>
            <p:ph idx="12" type="sldNum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</a:pPr>
            <a:fld id="{00000000-1234-1234-1234-123412341234}" type="slidenum">
              <a:rPr b="0" i="0" lang="en-US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  <a:endParaRPr b="0" i="0" sz="18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71" name="Google Shape;71;p5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72" name="Google Shape;72;p5:notes"/>
          <p:cNvSpPr txBox="1"/>
          <p:nvPr>
            <p:ph idx="12" type="sldNum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</a:pPr>
            <a:fld id="{00000000-1234-1234-1234-123412341234}" type="slidenum">
              <a:rPr b="0" i="0" lang="en-US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  <a:endParaRPr b="0" i="0" sz="18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g37b55c43f06_0_86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81" name="Google Shape;81;g37b55c43f06_0_8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376881c8f44_0_22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87" name="Google Shape;87;g376881c8f44_0_2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37b55c43f06_0_38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95" name="Google Shape;95;g37b55c43f06_0_38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376881c8f44_0_4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02" name="Google Shape;102;g376881c8f44_0_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11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10" name="Google Shape;110;p1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1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1"/>
          <p:cNvGrpSpPr/>
          <p:nvPr/>
        </p:nvGrpSpPr>
        <p:grpSpPr>
          <a:xfrm>
            <a:off x="2" y="5984125"/>
            <a:ext cx="12204703" cy="873893"/>
            <a:chOff x="0" y="0"/>
            <a:chExt cx="12204701" cy="873891"/>
          </a:xfrm>
        </p:grpSpPr>
        <p:sp>
          <p:nvSpPr>
            <p:cNvPr id="11" name="Google Shape;11;p21"/>
            <p:cNvSpPr/>
            <p:nvPr/>
          </p:nvSpPr>
          <p:spPr>
            <a:xfrm>
              <a:off x="0" y="466"/>
              <a:ext cx="12204701" cy="873425"/>
            </a:xfrm>
            <a:prstGeom prst="rect">
              <a:avLst/>
            </a:prstGeom>
            <a:solidFill>
              <a:srgbClr val="D7D7D7"/>
            </a:solidFill>
            <a:ln>
              <a:noFill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800"/>
                <a:buFont typeface="Calibri"/>
                <a:buNone/>
              </a:pPr>
              <a:r>
                <a:t/>
              </a:r>
              <a:endParaRPr b="0" i="0" sz="1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" name="Google Shape;12;p21"/>
            <p:cNvSpPr/>
            <p:nvPr/>
          </p:nvSpPr>
          <p:spPr>
            <a:xfrm>
              <a:off x="7355840" y="0"/>
              <a:ext cx="4292593" cy="873890"/>
            </a:xfrm>
            <a:custGeom>
              <a:rect b="b" l="l" r="r" t="t"/>
              <a:pathLst>
                <a:path extrusionOk="0" h="21600" w="21600">
                  <a:moveTo>
                    <a:pt x="0" y="21600"/>
                  </a:moveTo>
                  <a:lnTo>
                    <a:pt x="2367" y="0"/>
                  </a:lnTo>
                  <a:lnTo>
                    <a:pt x="21600" y="0"/>
                  </a:lnTo>
                  <a:lnTo>
                    <a:pt x="19233" y="21600"/>
                  </a:ln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800"/>
                <a:buFont typeface="Calibri"/>
                <a:buNone/>
              </a:pPr>
              <a:r>
                <a:t/>
              </a:r>
              <a:endParaRPr b="0" i="0" sz="1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3" name="Google Shape;13;p21"/>
          <p:cNvSpPr txBox="1"/>
          <p:nvPr>
            <p:ph type="title"/>
          </p:nvPr>
        </p:nvSpPr>
        <p:spPr>
          <a:xfrm>
            <a:off x="406400" y="980440"/>
            <a:ext cx="11379200" cy="146896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Font typeface="Tahoma"/>
              <a:buNone/>
              <a:defRPr sz="4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9pPr>
          </a:lstStyle>
          <a:p/>
        </p:txBody>
      </p:sp>
      <p:sp>
        <p:nvSpPr>
          <p:cNvPr id="14" name="Google Shape;14;p21"/>
          <p:cNvSpPr txBox="1"/>
          <p:nvPr>
            <p:ph idx="1" type="body"/>
          </p:nvPr>
        </p:nvSpPr>
        <p:spPr>
          <a:xfrm>
            <a:off x="7932573" y="6201547"/>
            <a:ext cx="3139130" cy="5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Tahoma"/>
              <a:buNone/>
              <a:defRPr sz="18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Tahoma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Tahoma"/>
              <a:buNone/>
              <a:defRPr sz="18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Tahoma"/>
              <a:buNone/>
              <a:defRPr sz="18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Tahoma"/>
              <a:buNone/>
              <a:defRPr sz="1800">
                <a:solidFill>
                  <a:srgbClr val="888888"/>
                </a:solidFill>
              </a:defRPr>
            </a:lvl5pPr>
            <a:lvl6pPr indent="-342900" lvl="5" marL="27432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/>
        </p:txBody>
      </p:sp>
      <p:sp>
        <p:nvSpPr>
          <p:cNvPr id="15" name="Google Shape;15;p21"/>
          <p:cNvSpPr txBox="1"/>
          <p:nvPr>
            <p:ph idx="12" type="sldNum"/>
          </p:nvPr>
        </p:nvSpPr>
        <p:spPr>
          <a:xfrm>
            <a:off x="11631356" y="6407339"/>
            <a:ext cx="273654" cy="26425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sp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16" name="Google Shape;16;p2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748780" y="410845"/>
            <a:ext cx="5180330" cy="518033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" name="Google Shape;17;p21" title="2020-FPTPolytechic.png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06400" y="6060125"/>
            <a:ext cx="1650226" cy="7219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tx">
  <p:cSld name="TITLE_AND_BODY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22"/>
          <p:cNvSpPr txBox="1"/>
          <p:nvPr>
            <p:ph type="title"/>
          </p:nvPr>
        </p:nvSpPr>
        <p:spPr>
          <a:xfrm>
            <a:off x="406400" y="254853"/>
            <a:ext cx="10972800" cy="61383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9pPr>
          </a:lstStyle>
          <a:p/>
        </p:txBody>
      </p:sp>
      <p:sp>
        <p:nvSpPr>
          <p:cNvPr id="20" name="Google Shape;20;p22"/>
          <p:cNvSpPr txBox="1"/>
          <p:nvPr>
            <p:ph idx="12" type="sldNum"/>
          </p:nvPr>
        </p:nvSpPr>
        <p:spPr>
          <a:xfrm>
            <a:off x="11308748" y="6407339"/>
            <a:ext cx="273654" cy="26425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_Title and Content">
  <p:cSld name="2_Title and Content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23"/>
          <p:cNvSpPr txBox="1"/>
          <p:nvPr>
            <p:ph type="title"/>
          </p:nvPr>
        </p:nvSpPr>
        <p:spPr>
          <a:xfrm>
            <a:off x="2336800" y="198438"/>
            <a:ext cx="9448800" cy="4873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rm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Quattrocento Sans"/>
              <a:buNone/>
              <a:defRPr b="0" i="0" sz="24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9pPr>
          </a:lstStyle>
          <a:p/>
        </p:txBody>
      </p:sp>
      <p:sp>
        <p:nvSpPr>
          <p:cNvPr id="23" name="Google Shape;23;p23"/>
          <p:cNvSpPr txBox="1"/>
          <p:nvPr>
            <p:ph idx="1" type="body"/>
          </p:nvPr>
        </p:nvSpPr>
        <p:spPr>
          <a:xfrm>
            <a:off x="1727200" y="1066800"/>
            <a:ext cx="10363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2400"/>
              <a:buFont typeface="Quattrocento Sans"/>
              <a:buNone/>
              <a:defRPr b="1" sz="2400"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indent="-228600" lvl="1" marL="914400" algn="just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600"/>
              <a:buFont typeface="Roboto"/>
              <a:buNone/>
              <a:defRPr sz="1600">
                <a:latin typeface="Roboto"/>
                <a:ea typeface="Roboto"/>
                <a:cs typeface="Roboto"/>
                <a:sym typeface="Roboto"/>
              </a:defRPr>
            </a:lvl2pPr>
            <a:lvl3pPr indent="-330200" lvl="2" marL="1371600" algn="just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600"/>
              <a:buFont typeface="Roboto"/>
              <a:buChar char="•"/>
              <a:defRPr sz="1600">
                <a:latin typeface="Roboto"/>
                <a:ea typeface="Roboto"/>
                <a:cs typeface="Roboto"/>
                <a:sym typeface="Roboto"/>
              </a:defRPr>
            </a:lvl3pPr>
            <a:lvl4pPr indent="-330200" lvl="3" marL="1828800" algn="just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600"/>
              <a:buFont typeface="Courier New"/>
              <a:buChar char="o"/>
              <a:defRPr sz="1600">
                <a:latin typeface="Roboto"/>
                <a:ea typeface="Roboto"/>
                <a:cs typeface="Roboto"/>
                <a:sym typeface="Roboto"/>
              </a:defRPr>
            </a:lvl4pPr>
            <a:lvl5pPr indent="-330200" lvl="4" marL="2286000" algn="just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600"/>
              <a:buFont typeface="Roboto"/>
              <a:buChar char="»"/>
              <a:defRPr sz="1600">
                <a:latin typeface="Roboto"/>
                <a:ea typeface="Roboto"/>
                <a:cs typeface="Roboto"/>
                <a:sym typeface="Roboto"/>
              </a:defRPr>
            </a:lvl5pPr>
            <a:lvl6pPr indent="-342900" lvl="5" marL="27432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Title and Content">
  <p:cSld name="1_Title and Content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25"/>
          <p:cNvSpPr txBox="1"/>
          <p:nvPr>
            <p:ph type="title"/>
          </p:nvPr>
        </p:nvSpPr>
        <p:spPr>
          <a:xfrm>
            <a:off x="2336800" y="198438"/>
            <a:ext cx="9448800" cy="4873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rm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Quattrocento Sans"/>
              <a:buNone/>
              <a:defRPr b="0" i="0" sz="24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9pPr>
          </a:lstStyle>
          <a:p/>
        </p:txBody>
      </p:sp>
      <p:sp>
        <p:nvSpPr>
          <p:cNvPr id="26" name="Google Shape;26;p25"/>
          <p:cNvSpPr txBox="1"/>
          <p:nvPr>
            <p:ph idx="1" type="body"/>
          </p:nvPr>
        </p:nvSpPr>
        <p:spPr>
          <a:xfrm>
            <a:off x="1727200" y="1066800"/>
            <a:ext cx="10363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2400"/>
              <a:buFont typeface="Quattrocento Sans"/>
              <a:buNone/>
              <a:defRPr b="1" sz="2400"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indent="-228600" lvl="1" marL="914400" algn="just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600"/>
              <a:buFont typeface="Roboto"/>
              <a:buNone/>
              <a:defRPr sz="1600">
                <a:latin typeface="Roboto"/>
                <a:ea typeface="Roboto"/>
                <a:cs typeface="Roboto"/>
                <a:sym typeface="Roboto"/>
              </a:defRPr>
            </a:lvl2pPr>
            <a:lvl3pPr indent="-330200" lvl="2" marL="1371600" algn="just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600"/>
              <a:buFont typeface="Roboto"/>
              <a:buChar char="•"/>
              <a:defRPr sz="1600">
                <a:latin typeface="Roboto"/>
                <a:ea typeface="Roboto"/>
                <a:cs typeface="Roboto"/>
                <a:sym typeface="Roboto"/>
              </a:defRPr>
            </a:lvl3pPr>
            <a:lvl4pPr indent="-330200" lvl="3" marL="1828800" algn="just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600"/>
              <a:buFont typeface="Courier New"/>
              <a:buChar char="o"/>
              <a:defRPr sz="1600">
                <a:latin typeface="Roboto"/>
                <a:ea typeface="Roboto"/>
                <a:cs typeface="Roboto"/>
                <a:sym typeface="Roboto"/>
              </a:defRPr>
            </a:lvl4pPr>
            <a:lvl5pPr indent="-330200" lvl="4" marL="2286000" algn="just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600"/>
              <a:buFont typeface="Roboto"/>
              <a:buChar char="»"/>
              <a:defRPr sz="1600">
                <a:latin typeface="Roboto"/>
                <a:ea typeface="Roboto"/>
                <a:cs typeface="Roboto"/>
                <a:sym typeface="Roboto"/>
              </a:defRPr>
            </a:lvl5pPr>
            <a:lvl6pPr indent="-342900" lvl="5" marL="27432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/>
        </p:txBody>
      </p:sp>
      <p:sp>
        <p:nvSpPr>
          <p:cNvPr id="27" name="Google Shape;27;p25"/>
          <p:cNvSpPr txBox="1"/>
          <p:nvPr>
            <p:ph idx="2" type="body"/>
          </p:nvPr>
        </p:nvSpPr>
        <p:spPr>
          <a:xfrm>
            <a:off x="6604000" y="1828800"/>
            <a:ext cx="5384800" cy="27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2400"/>
              <a:buFont typeface="Quattrocento Sans"/>
              <a:buNone/>
              <a:defRPr b="0" sz="2400"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indent="-228600" lvl="1" marL="914400" algn="just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600"/>
              <a:buFont typeface="Roboto"/>
              <a:buNone/>
              <a:defRPr sz="1600">
                <a:latin typeface="Roboto"/>
                <a:ea typeface="Roboto"/>
                <a:cs typeface="Roboto"/>
                <a:sym typeface="Roboto"/>
              </a:defRPr>
            </a:lvl2pPr>
            <a:lvl3pPr indent="-330200" lvl="2" marL="1371600" algn="just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600"/>
              <a:buFont typeface="Roboto"/>
              <a:buChar char="•"/>
              <a:defRPr sz="1600">
                <a:latin typeface="Roboto"/>
                <a:ea typeface="Roboto"/>
                <a:cs typeface="Roboto"/>
                <a:sym typeface="Roboto"/>
              </a:defRPr>
            </a:lvl3pPr>
            <a:lvl4pPr indent="-330200" lvl="3" marL="1828800" algn="just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600"/>
              <a:buFont typeface="Courier New"/>
              <a:buChar char="o"/>
              <a:defRPr sz="1600">
                <a:latin typeface="Roboto"/>
                <a:ea typeface="Roboto"/>
                <a:cs typeface="Roboto"/>
                <a:sym typeface="Roboto"/>
              </a:defRPr>
            </a:lvl4pPr>
            <a:lvl5pPr indent="-330200" lvl="4" marL="2286000" algn="just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600"/>
              <a:buFont typeface="Roboto"/>
              <a:buChar char="»"/>
              <a:defRPr sz="1600">
                <a:latin typeface="Roboto"/>
                <a:ea typeface="Roboto"/>
                <a:cs typeface="Roboto"/>
                <a:sym typeface="Roboto"/>
              </a:defRPr>
            </a:lvl5pPr>
            <a:lvl6pPr indent="-342900" lvl="5" marL="27432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 0">
  <p:cSld name="Title and Content 0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24"/>
          <p:cNvSpPr txBox="1"/>
          <p:nvPr>
            <p:ph type="title"/>
          </p:nvPr>
        </p:nvSpPr>
        <p:spPr>
          <a:xfrm>
            <a:off x="406400" y="254853"/>
            <a:ext cx="10972800" cy="61383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9pPr>
          </a:lstStyle>
          <a:p/>
        </p:txBody>
      </p:sp>
      <p:sp>
        <p:nvSpPr>
          <p:cNvPr id="30" name="Google Shape;30;p24"/>
          <p:cNvSpPr txBox="1"/>
          <p:nvPr>
            <p:ph idx="12" type="sldNum"/>
          </p:nvPr>
        </p:nvSpPr>
        <p:spPr>
          <a:xfrm>
            <a:off x="11308748" y="6407339"/>
            <a:ext cx="273654" cy="26425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Title Slide">
  <p:cSld name="1_Title Slide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26"/>
          <p:cNvSpPr txBox="1"/>
          <p:nvPr>
            <p:ph idx="12" type="sldNum"/>
          </p:nvPr>
        </p:nvSpPr>
        <p:spPr>
          <a:xfrm>
            <a:off x="8463946" y="6224224"/>
            <a:ext cx="273654" cy="26425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emo Layout">
  <p:cSld name="Demo Layout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27"/>
          <p:cNvSpPr txBox="1"/>
          <p:nvPr>
            <p:ph type="title"/>
          </p:nvPr>
        </p:nvSpPr>
        <p:spPr>
          <a:xfrm>
            <a:off x="711200" y="3581400"/>
            <a:ext cx="109728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Tahoma"/>
              <a:buNone/>
              <a:defRPr sz="2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9pPr>
          </a:lstStyle>
          <a:p/>
        </p:txBody>
      </p:sp>
      <p:pic>
        <p:nvPicPr>
          <p:cNvPr descr="Picture 2" id="35" name="Google Shape;35;p2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727200" y="1295400"/>
            <a:ext cx="8546253" cy="2133600"/>
          </a:xfrm>
          <a:prstGeom prst="rect">
            <a:avLst/>
          </a:prstGeom>
          <a:noFill/>
          <a:ln>
            <a:noFill/>
          </a:ln>
        </p:spPr>
      </p:pic>
      <p:sp>
        <p:nvSpPr>
          <p:cNvPr id="36" name="Google Shape;36;p27"/>
          <p:cNvSpPr txBox="1"/>
          <p:nvPr>
            <p:ph idx="12" type="sldNum"/>
          </p:nvPr>
        </p:nvSpPr>
        <p:spPr>
          <a:xfrm>
            <a:off x="8463946" y="6224224"/>
            <a:ext cx="273654" cy="26425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28"/>
          <p:cNvSpPr txBox="1"/>
          <p:nvPr>
            <p:ph type="title"/>
          </p:nvPr>
        </p:nvSpPr>
        <p:spPr>
          <a:xfrm>
            <a:off x="328699" y="177803"/>
            <a:ext cx="11482301" cy="613833"/>
          </a:xfrm>
          <a:prstGeom prst="rect">
            <a:avLst/>
          </a:prstGeom>
          <a:noFill/>
          <a:ln>
            <a:noFill/>
          </a:ln>
        </p:spPr>
        <p:txBody>
          <a:bodyPr anchorCtr="0" anchor="ctr" bIns="60925" lIns="121875" spcFirstLastPara="1" rIns="121875" wrap="square" tIns="609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Quattrocento Sans"/>
              <a:buNone/>
              <a:defRPr sz="3200" cap="none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Quattrocento Sans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Quattrocento Sans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Quattrocento Sans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Quattrocento Sans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Quattrocento Sans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Quattrocento Sans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Quattrocento Sans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Quattrocento Sans"/>
              <a:buNone/>
              <a:defRPr/>
            </a:lvl9pPr>
          </a:lstStyle>
          <a:p/>
        </p:txBody>
      </p:sp>
      <p:sp>
        <p:nvSpPr>
          <p:cNvPr id="39" name="Google Shape;39;p28"/>
          <p:cNvSpPr txBox="1"/>
          <p:nvPr>
            <p:ph idx="1" type="body"/>
          </p:nvPr>
        </p:nvSpPr>
        <p:spPr>
          <a:xfrm>
            <a:off x="328699" y="889000"/>
            <a:ext cx="11482301" cy="5080000"/>
          </a:xfrm>
          <a:prstGeom prst="rect">
            <a:avLst/>
          </a:prstGeom>
          <a:noFill/>
          <a:ln>
            <a:noFill/>
          </a:ln>
        </p:spPr>
        <p:txBody>
          <a:bodyPr anchorCtr="0" anchor="t" bIns="60925" lIns="121875" spcFirstLastPara="1" rIns="121875" wrap="square" tIns="60925">
            <a:norm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Tahoma"/>
              <a:buChar char="▪"/>
              <a:defRPr sz="2800">
                <a:solidFill>
                  <a:srgbClr val="3F3F3F"/>
                </a:solidFill>
              </a:defRPr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Tahoma"/>
              <a:buChar char="•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ahoma"/>
              <a:buChar char="•"/>
              <a:defRPr sz="2000"/>
            </a:lvl3pPr>
            <a:lvl4pPr indent="-355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ahoma"/>
              <a:buChar char="–"/>
              <a:defRPr sz="2000"/>
            </a:lvl4pPr>
            <a:lvl5pPr indent="-355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ahoma"/>
              <a:buChar char="»"/>
              <a:defRPr sz="20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Quattrocento Sans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Quattrocento Sans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Quattrocento Sans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Quattrocento Sans"/>
              <a:buChar char="•"/>
              <a:defRPr/>
            </a:lvl9pPr>
          </a:lstStyle>
          <a:p/>
        </p:txBody>
      </p:sp>
      <p:sp>
        <p:nvSpPr>
          <p:cNvPr id="40" name="Google Shape;40;p28"/>
          <p:cNvSpPr txBox="1"/>
          <p:nvPr>
            <p:ph idx="10" type="dt"/>
          </p:nvPr>
        </p:nvSpPr>
        <p:spPr>
          <a:xfrm>
            <a:off x="609600" y="6356355"/>
            <a:ext cx="2844800" cy="366183"/>
          </a:xfrm>
          <a:prstGeom prst="rect">
            <a:avLst/>
          </a:prstGeom>
          <a:noFill/>
          <a:ln>
            <a:noFill/>
          </a:ln>
        </p:spPr>
        <p:txBody>
          <a:bodyPr anchorCtr="0" anchor="ctr" bIns="60925" lIns="121875" spcFirstLastPara="1" rIns="121875" wrap="square" tIns="609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41" name="Google Shape;41;p28"/>
          <p:cNvSpPr txBox="1"/>
          <p:nvPr>
            <p:ph idx="11" type="ftr"/>
          </p:nvPr>
        </p:nvSpPr>
        <p:spPr>
          <a:xfrm>
            <a:off x="4165601" y="6356355"/>
            <a:ext cx="3860800" cy="366183"/>
          </a:xfrm>
          <a:prstGeom prst="rect">
            <a:avLst/>
          </a:prstGeom>
          <a:noFill/>
          <a:ln>
            <a:noFill/>
          </a:ln>
        </p:spPr>
        <p:txBody>
          <a:bodyPr anchorCtr="0" anchor="ctr" bIns="60925" lIns="121875" spcFirstLastPara="1" rIns="121875" wrap="square" tIns="609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42" name="Google Shape;42;p28"/>
          <p:cNvSpPr txBox="1"/>
          <p:nvPr>
            <p:ph idx="12" type="sldNum"/>
          </p:nvPr>
        </p:nvSpPr>
        <p:spPr>
          <a:xfrm>
            <a:off x="8737603" y="6356355"/>
            <a:ext cx="2844800" cy="366183"/>
          </a:xfrm>
          <a:prstGeom prst="rect">
            <a:avLst/>
          </a:prstGeom>
          <a:noFill/>
          <a:ln>
            <a:noFill/>
          </a:ln>
        </p:spPr>
        <p:txBody>
          <a:bodyPr anchorCtr="0" anchor="ctr" bIns="60925" lIns="121875" spcFirstLastPara="1" rIns="121875" wrap="square" tIns="609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cxnSp>
        <p:nvCxnSpPr>
          <p:cNvPr id="43" name="Google Shape;43;p28"/>
          <p:cNvCxnSpPr/>
          <p:nvPr/>
        </p:nvCxnSpPr>
        <p:spPr>
          <a:xfrm>
            <a:off x="328699" y="838200"/>
            <a:ext cx="11482301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  <p:transition spd="slow">
    <p:wipe dir="r"/>
  </p:transition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20"/>
          <p:cNvSpPr txBox="1"/>
          <p:nvPr>
            <p:ph type="title"/>
          </p:nvPr>
        </p:nvSpPr>
        <p:spPr>
          <a:xfrm>
            <a:off x="406400" y="254853"/>
            <a:ext cx="10972800" cy="61383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rm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200"/>
              <a:buFont typeface="Tahoma"/>
              <a:buNone/>
              <a:defRPr b="0" i="0" sz="3200" u="none" cap="none" strike="noStrike">
                <a:solidFill>
                  <a:schemeClr val="accent3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200"/>
              <a:buFont typeface="Quattrocento Sans"/>
              <a:buNone/>
              <a:defRPr b="1" i="0" sz="3200" u="none" cap="none" strike="noStrike">
                <a:solidFill>
                  <a:schemeClr val="accent3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200"/>
              <a:buFont typeface="Quattrocento Sans"/>
              <a:buNone/>
              <a:defRPr b="1" i="0" sz="3200" u="none" cap="none" strike="noStrike">
                <a:solidFill>
                  <a:schemeClr val="accent3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200"/>
              <a:buFont typeface="Quattrocento Sans"/>
              <a:buNone/>
              <a:defRPr b="1" i="0" sz="3200" u="none" cap="none" strike="noStrike">
                <a:solidFill>
                  <a:schemeClr val="accent3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200"/>
              <a:buFont typeface="Quattrocento Sans"/>
              <a:buNone/>
              <a:defRPr b="1" i="0" sz="3200" u="none" cap="none" strike="noStrike">
                <a:solidFill>
                  <a:schemeClr val="accent3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200"/>
              <a:buFont typeface="Quattrocento Sans"/>
              <a:buNone/>
              <a:defRPr b="1" i="0" sz="3200" u="none" cap="none" strike="noStrike">
                <a:solidFill>
                  <a:schemeClr val="accent3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200"/>
              <a:buFont typeface="Quattrocento Sans"/>
              <a:buNone/>
              <a:defRPr b="1" i="0" sz="3200" u="none" cap="none" strike="noStrike">
                <a:solidFill>
                  <a:schemeClr val="accent3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200"/>
              <a:buFont typeface="Quattrocento Sans"/>
              <a:buNone/>
              <a:defRPr b="1" i="0" sz="3200" u="none" cap="none" strike="noStrike">
                <a:solidFill>
                  <a:schemeClr val="accent3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200"/>
              <a:buFont typeface="Quattrocento Sans"/>
              <a:buNone/>
              <a:defRPr b="1" i="0" sz="3200" u="none" cap="none" strike="noStrike">
                <a:solidFill>
                  <a:schemeClr val="accent3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/>
        </p:txBody>
      </p:sp>
      <p:sp>
        <p:nvSpPr>
          <p:cNvPr id="7" name="Google Shape;7;p20"/>
          <p:cNvSpPr txBox="1"/>
          <p:nvPr>
            <p:ph idx="1" type="body"/>
          </p:nvPr>
        </p:nvSpPr>
        <p:spPr>
          <a:xfrm>
            <a:off x="6805083" y="2438400"/>
            <a:ext cx="4775201" cy="44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rmAutofit/>
          </a:bodyPr>
          <a:lstStyle>
            <a:lvl1pPr indent="-381000" lvl="0" marL="45720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Tahoma"/>
              <a:buChar char="▪"/>
              <a:defRPr b="0" i="0" sz="2400" u="none" cap="none" strike="noStrike">
                <a:solidFill>
                  <a:srgbClr val="007A6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Tahoma"/>
              <a:buChar char="•"/>
              <a:defRPr b="0" i="0" sz="2400" u="none" cap="none" strike="noStrike">
                <a:solidFill>
                  <a:srgbClr val="007A62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Tahoma"/>
              <a:buChar char="•"/>
              <a:defRPr b="0" i="0" sz="2400" u="none" cap="none" strike="noStrike">
                <a:solidFill>
                  <a:srgbClr val="007A62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indent="-381000" lvl="3" marL="182880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Tahoma"/>
              <a:buChar char="–"/>
              <a:defRPr b="0" i="0" sz="2400" u="none" cap="none" strike="noStrike">
                <a:solidFill>
                  <a:srgbClr val="007A62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indent="-381000" lvl="4" marL="228600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Tahoma"/>
              <a:buChar char="»"/>
              <a:defRPr b="0" i="0" sz="2400" u="none" cap="none" strike="noStrike">
                <a:solidFill>
                  <a:srgbClr val="007A62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indent="-381000" lvl="5" marL="274320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Quattrocento Sans"/>
              <a:buChar char="•"/>
              <a:defRPr b="0" i="0" sz="2400" u="none" cap="none" strike="noStrike">
                <a:solidFill>
                  <a:srgbClr val="007A6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indent="-381000" lvl="6" marL="320040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Quattrocento Sans"/>
              <a:buChar char="•"/>
              <a:defRPr b="0" i="0" sz="2400" u="none" cap="none" strike="noStrike">
                <a:solidFill>
                  <a:srgbClr val="007A6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indent="-381000" lvl="7" marL="365760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Quattrocento Sans"/>
              <a:buChar char="•"/>
              <a:defRPr b="0" i="0" sz="2400" u="none" cap="none" strike="noStrike">
                <a:solidFill>
                  <a:srgbClr val="007A6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indent="-381000" lvl="8" marL="411480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Quattrocento Sans"/>
              <a:buChar char="•"/>
              <a:defRPr b="0" i="0" sz="2400" u="none" cap="none" strike="noStrike">
                <a:solidFill>
                  <a:srgbClr val="007A6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/>
        </p:txBody>
      </p:sp>
      <p:sp>
        <p:nvSpPr>
          <p:cNvPr id="8" name="Google Shape;8;p20"/>
          <p:cNvSpPr txBox="1"/>
          <p:nvPr>
            <p:ph idx="12" type="sldNum"/>
          </p:nvPr>
        </p:nvSpPr>
        <p:spPr>
          <a:xfrm>
            <a:off x="11308748" y="6407339"/>
            <a:ext cx="273654" cy="26425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sp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2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6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2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0.jp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8.jpg"/><Relationship Id="rId4" Type="http://schemas.openxmlformats.org/officeDocument/2006/relationships/image" Target="../media/image15.jpg"/><Relationship Id="rId5" Type="http://schemas.openxmlformats.org/officeDocument/2006/relationships/image" Target="../media/image14.jp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0.jp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9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6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0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7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3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1"/>
          <p:cNvSpPr txBox="1"/>
          <p:nvPr>
            <p:ph type="title"/>
          </p:nvPr>
        </p:nvSpPr>
        <p:spPr>
          <a:xfrm>
            <a:off x="406400" y="1513840"/>
            <a:ext cx="11379300" cy="146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85D23"/>
              </a:buClr>
              <a:buSzPts val="2800"/>
              <a:buFont typeface="Tahoma"/>
              <a:buNone/>
            </a:pPr>
            <a:r>
              <a:rPr b="1" i="0" lang="en-US" sz="2800" u="none" cap="none" strike="noStrike">
                <a:solidFill>
                  <a:srgbClr val="285D23"/>
                </a:solidFill>
                <a:latin typeface="Tahoma"/>
                <a:ea typeface="Tahoma"/>
                <a:cs typeface="Tahoma"/>
                <a:sym typeface="Tahoma"/>
              </a:rPr>
              <a:t>Bài </a:t>
            </a:r>
            <a:r>
              <a:rPr b="1" lang="en-US" sz="2800">
                <a:solidFill>
                  <a:srgbClr val="285D23"/>
                </a:solidFill>
              </a:rPr>
              <a:t>7</a:t>
            </a:r>
            <a:r>
              <a:rPr b="1" i="0" lang="en-US" sz="2800" u="none" cap="none" strike="noStrike">
                <a:solidFill>
                  <a:srgbClr val="285D23"/>
                </a:solidFill>
                <a:latin typeface="Tahoma"/>
                <a:ea typeface="Tahoma"/>
                <a:cs typeface="Tahoma"/>
                <a:sym typeface="Tahoma"/>
              </a:rPr>
              <a:t> - Phần </a:t>
            </a:r>
            <a:r>
              <a:rPr b="1" lang="en-US" sz="2800">
                <a:solidFill>
                  <a:srgbClr val="285D23"/>
                </a:solidFill>
              </a:rPr>
              <a:t>2</a:t>
            </a:r>
            <a:br>
              <a:rPr b="1" i="0" lang="en-US" sz="2800" u="none" cap="none" strike="noStrike">
                <a:solidFill>
                  <a:srgbClr val="285D23"/>
                </a:solidFill>
                <a:latin typeface="Tahoma"/>
                <a:ea typeface="Tahoma"/>
                <a:cs typeface="Tahoma"/>
                <a:sym typeface="Tahoma"/>
              </a:rPr>
            </a:br>
            <a:r>
              <a:rPr b="1" lang="en-US" sz="3400">
                <a:solidFill>
                  <a:srgbClr val="285D23"/>
                </a:solidFill>
              </a:rPr>
              <a:t>Module trong JavaScript (P2)</a:t>
            </a:r>
            <a:endParaRPr b="1" sz="3400">
              <a:solidFill>
                <a:srgbClr val="285D23"/>
              </a:solidFill>
            </a:endParaRPr>
          </a:p>
        </p:txBody>
      </p:sp>
      <p:pic>
        <p:nvPicPr>
          <p:cNvPr descr="Picture 1" id="49" name="Google Shape;49;p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81000" y="390418"/>
            <a:ext cx="2286000" cy="1000023"/>
          </a:xfrm>
          <a:prstGeom prst="rect">
            <a:avLst/>
          </a:prstGeom>
          <a:noFill/>
          <a:ln>
            <a:noFill/>
          </a:ln>
        </p:spPr>
      </p:pic>
      <p:sp>
        <p:nvSpPr>
          <p:cNvPr id="50" name="Google Shape;50;p1"/>
          <p:cNvSpPr txBox="1"/>
          <p:nvPr/>
        </p:nvSpPr>
        <p:spPr>
          <a:xfrm>
            <a:off x="4079875" y="6013450"/>
            <a:ext cx="11297920" cy="92265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Tahoma"/>
              <a:buNone/>
            </a:pPr>
            <a:r>
              <a:rPr b="1" i="0" lang="en-US" sz="1800" u="none" cap="none" strike="noStrike">
                <a:solidFill>
                  <a:schemeClr val="accent3"/>
                </a:solidFill>
                <a:latin typeface="Tahoma"/>
                <a:ea typeface="Tahoma"/>
                <a:cs typeface="Tahoma"/>
                <a:sym typeface="Tahoma"/>
              </a:rPr>
              <a:t>Bài 7: Làm việc với Module</a:t>
            </a:r>
            <a:endParaRPr b="1" i="0" sz="1800" u="none" cap="none" strike="noStrike">
              <a:solidFill>
                <a:schemeClr val="accent3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37b55c43f06_0_17"/>
          <p:cNvSpPr txBox="1"/>
          <p:nvPr>
            <p:ph type="title"/>
          </p:nvPr>
        </p:nvSpPr>
        <p:spPr>
          <a:xfrm>
            <a:off x="406400" y="254853"/>
            <a:ext cx="10972800" cy="61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>
                <a:solidFill>
                  <a:srgbClr val="285D23"/>
                </a:solidFill>
              </a:rPr>
              <a:t>Phạm vi module và globalThis.</a:t>
            </a:r>
            <a:endParaRPr>
              <a:solidFill>
                <a:srgbClr val="285D23"/>
              </a:solidFill>
            </a:endParaRPr>
          </a:p>
        </p:txBody>
      </p:sp>
      <p:graphicFrame>
        <p:nvGraphicFramePr>
          <p:cNvPr id="121" name="Google Shape;121;g37b55c43f06_0_17"/>
          <p:cNvGraphicFramePr/>
          <p:nvPr/>
        </p:nvGraphicFramePr>
        <p:xfrm>
          <a:off x="332838" y="1767838"/>
          <a:ext cx="3000000" cy="3000000"/>
        </p:xfrm>
        <a:graphic>
          <a:graphicData uri="http://schemas.openxmlformats.org/drawingml/2006/table">
            <a:tbl>
              <a:tblPr>
                <a:noFill/>
                <a:tableStyleId>{D1FC9111-E7C3-4E0B-8324-D8EA53E75350}</a:tableStyleId>
              </a:tblPr>
              <a:tblGrid>
                <a:gridCol w="2275050"/>
                <a:gridCol w="4423925"/>
                <a:gridCol w="4827350"/>
              </a:tblGrid>
              <a:tr h="64000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800">
                          <a:latin typeface="Tahoma"/>
                          <a:ea typeface="Tahoma"/>
                          <a:cs typeface="Tahoma"/>
                          <a:sym typeface="Tahoma"/>
                        </a:rPr>
                        <a:t>Tiêu chí</a:t>
                      </a:r>
                      <a:endParaRPr b="1" sz="1800"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CE5CD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800">
                          <a:latin typeface="Tahoma"/>
                          <a:ea typeface="Tahoma"/>
                          <a:cs typeface="Tahoma"/>
                          <a:sym typeface="Tahoma"/>
                        </a:rPr>
                        <a:t>Module Scope</a:t>
                      </a:r>
                      <a:endParaRPr b="1" sz="1800"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CE5CD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800">
                          <a:solidFill>
                            <a:schemeClr val="dk1"/>
                          </a:solidFill>
                          <a:latin typeface="Tahoma"/>
                          <a:ea typeface="Tahoma"/>
                          <a:cs typeface="Tahoma"/>
                          <a:sym typeface="Tahoma"/>
                        </a:rPr>
                        <a:t>globalThis</a:t>
                      </a:r>
                      <a:endParaRPr b="1" sz="1800">
                        <a:solidFill>
                          <a:schemeClr val="dk1"/>
                        </a:solidFill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CE5CD"/>
                    </a:solidFill>
                  </a:tcPr>
                </a:tc>
              </a:tr>
              <a:tr h="6971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>
                          <a:latin typeface="Tahoma"/>
                          <a:ea typeface="Tahoma"/>
                          <a:cs typeface="Tahoma"/>
                          <a:sym typeface="Tahoma"/>
                        </a:rPr>
                        <a:t>Phạm vi</a:t>
                      </a:r>
                      <a:endParaRPr sz="1800"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>
                          <a:latin typeface="Tahoma"/>
                          <a:ea typeface="Tahoma"/>
                          <a:cs typeface="Tahoma"/>
                          <a:sym typeface="Tahoma"/>
                        </a:rPr>
                        <a:t>Cục bộ trong từng module</a:t>
                      </a:r>
                      <a:endParaRPr sz="1800"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>
                          <a:latin typeface="Tahoma"/>
                          <a:ea typeface="Tahoma"/>
                          <a:cs typeface="Tahoma"/>
                          <a:sym typeface="Tahoma"/>
                        </a:rPr>
                        <a:t>Toàn cục trong môi trường thực thi</a:t>
                      </a:r>
                      <a:endParaRPr sz="1800"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971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>
                          <a:latin typeface="Tahoma"/>
                          <a:ea typeface="Tahoma"/>
                          <a:cs typeface="Tahoma"/>
                          <a:sym typeface="Tahoma"/>
                        </a:rPr>
                        <a:t>Truy cập từ ngoài</a:t>
                      </a:r>
                      <a:endParaRPr sz="1800"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>
                          <a:latin typeface="Tahoma"/>
                          <a:ea typeface="Tahoma"/>
                          <a:cs typeface="Tahoma"/>
                          <a:sym typeface="Tahoma"/>
                        </a:rPr>
                        <a:t>Không</a:t>
                      </a:r>
                      <a:endParaRPr sz="1800"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>
                          <a:latin typeface="Tahoma"/>
                          <a:ea typeface="Tahoma"/>
                          <a:cs typeface="Tahoma"/>
                          <a:sym typeface="Tahoma"/>
                        </a:rPr>
                        <a:t>Có</a:t>
                      </a:r>
                      <a:endParaRPr sz="1800"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971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>
                          <a:latin typeface="Tahoma"/>
                          <a:ea typeface="Tahoma"/>
                          <a:cs typeface="Tahoma"/>
                          <a:sym typeface="Tahoma"/>
                        </a:rPr>
                        <a:t>Công dụng</a:t>
                      </a:r>
                      <a:endParaRPr sz="1800"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>
                          <a:latin typeface="Tahoma"/>
                          <a:ea typeface="Tahoma"/>
                          <a:cs typeface="Tahoma"/>
                          <a:sym typeface="Tahoma"/>
                        </a:rPr>
                        <a:t>Bảo vệ biến, tránh rò rỉ ra ngoài</a:t>
                      </a:r>
                      <a:endParaRPr sz="1800"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>
                          <a:latin typeface="Tahoma"/>
                          <a:ea typeface="Tahoma"/>
                          <a:cs typeface="Tahoma"/>
                          <a:sym typeface="Tahoma"/>
                        </a:rPr>
                        <a:t>Chia sẻ biến toàn cục giữa các module/script</a:t>
                      </a:r>
                      <a:endParaRPr sz="1800"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5909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>
                          <a:latin typeface="Tahoma"/>
                          <a:ea typeface="Tahoma"/>
                          <a:cs typeface="Tahoma"/>
                          <a:sym typeface="Tahoma"/>
                        </a:rPr>
                        <a:t>Ví dụ</a:t>
                      </a:r>
                      <a:endParaRPr sz="1800"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800">
                          <a:solidFill>
                            <a:srgbClr val="188038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const token = 'abc';</a:t>
                      </a:r>
                      <a:endParaRPr b="1" sz="1800">
                        <a:solidFill>
                          <a:srgbClr val="188038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800">
                          <a:solidFill>
                            <a:srgbClr val="188038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globalThis.token = 'abc';</a:t>
                      </a:r>
                      <a:endParaRPr b="1" sz="1800">
                        <a:solidFill>
                          <a:srgbClr val="188038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37b55c43f06_0_25"/>
          <p:cNvSpPr txBox="1"/>
          <p:nvPr>
            <p:ph type="title"/>
          </p:nvPr>
        </p:nvSpPr>
        <p:spPr>
          <a:xfrm>
            <a:off x="406400" y="254853"/>
            <a:ext cx="10972800" cy="61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>
                <a:solidFill>
                  <a:srgbClr val="285D23"/>
                </a:solidFill>
              </a:rPr>
              <a:t>Module Scope &amp; globalThis</a:t>
            </a:r>
            <a:endParaRPr>
              <a:solidFill>
                <a:srgbClr val="285D23"/>
              </a:solidFill>
            </a:endParaRPr>
          </a:p>
        </p:txBody>
      </p:sp>
      <p:pic>
        <p:nvPicPr>
          <p:cNvPr id="127" name="Google Shape;127;g37b55c43f06_0_25"/>
          <p:cNvPicPr preferRelativeResize="0"/>
          <p:nvPr/>
        </p:nvPicPr>
        <p:blipFill rotWithShape="1">
          <a:blip r:embed="rId3">
            <a:alphaModFix/>
          </a:blip>
          <a:srcRect b="66588" l="0" r="0" t="0"/>
          <a:stretch/>
        </p:blipFill>
        <p:spPr>
          <a:xfrm>
            <a:off x="2091600" y="1103575"/>
            <a:ext cx="8008800" cy="2470772"/>
          </a:xfrm>
          <a:prstGeom prst="rect">
            <a:avLst/>
          </a:prstGeom>
          <a:noFill/>
          <a:ln>
            <a:noFill/>
          </a:ln>
        </p:spPr>
      </p:pic>
      <p:pic>
        <p:nvPicPr>
          <p:cNvPr id="128" name="Google Shape;128;g37b55c43f06_0_25"/>
          <p:cNvPicPr preferRelativeResize="0"/>
          <p:nvPr/>
        </p:nvPicPr>
        <p:blipFill rotWithShape="1">
          <a:blip r:embed="rId3">
            <a:alphaModFix/>
          </a:blip>
          <a:srcRect b="0" l="0" r="0" t="62895"/>
          <a:stretch/>
        </p:blipFill>
        <p:spPr>
          <a:xfrm>
            <a:off x="2091600" y="3914522"/>
            <a:ext cx="8008800" cy="274387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376881c8f44_0_29"/>
          <p:cNvSpPr/>
          <p:nvPr/>
        </p:nvSpPr>
        <p:spPr>
          <a:xfrm>
            <a:off x="489534" y="249440"/>
            <a:ext cx="8572500" cy="990576"/>
          </a:xfrm>
          <a:custGeom>
            <a:rect b="b" l="l" r="r" t="t"/>
            <a:pathLst>
              <a:path extrusionOk="0" h="21600" w="21600">
                <a:moveTo>
                  <a:pt x="0" y="0"/>
                </a:moveTo>
                <a:lnTo>
                  <a:pt x="20352" y="0"/>
                </a:lnTo>
                <a:lnTo>
                  <a:pt x="21600" y="10800"/>
                </a:lnTo>
                <a:lnTo>
                  <a:pt x="20352" y="21600"/>
                </a:lnTo>
                <a:lnTo>
                  <a:pt x="0" y="21600"/>
                </a:lnTo>
                <a:close/>
              </a:path>
            </a:pathLst>
          </a:custGeom>
          <a:solidFill>
            <a:srgbClr val="F4F4CE"/>
          </a:solidFill>
          <a:ln cap="flat" cmpd="sng" w="9525">
            <a:solidFill>
              <a:srgbClr val="0858A6"/>
            </a:solidFill>
            <a:prstDash val="solid"/>
            <a:round/>
            <a:headEnd len="sm" w="sm" type="none"/>
            <a:tailEnd len="sm" w="sm" type="none"/>
          </a:ln>
          <a:effectLst>
            <a:outerShdw blurRad="38100" rotWithShape="0" dir="5400000" dist="23000">
              <a:srgbClr val="000000">
                <a:alpha val="32159"/>
              </a:srgbClr>
            </a:outerShdw>
          </a:effectLst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Calibri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4" name="Google Shape;134;g376881c8f44_0_29"/>
          <p:cNvSpPr txBox="1"/>
          <p:nvPr>
            <p:ph type="title"/>
          </p:nvPr>
        </p:nvSpPr>
        <p:spPr>
          <a:xfrm>
            <a:off x="692100" y="437400"/>
            <a:ext cx="10972800" cy="61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200"/>
              <a:buFont typeface="Tahoma"/>
              <a:buNone/>
            </a:pPr>
            <a:r>
              <a:rPr lang="en-US"/>
              <a:t>Thảo luận 4</a:t>
            </a:r>
            <a:endParaRPr/>
          </a:p>
        </p:txBody>
      </p:sp>
      <p:pic>
        <p:nvPicPr>
          <p:cNvPr descr="Picture 3" id="135" name="Google Shape;135;g376881c8f44_0_2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772400" y="3302000"/>
            <a:ext cx="3556000" cy="3556000"/>
          </a:xfrm>
          <a:prstGeom prst="rect">
            <a:avLst/>
          </a:prstGeom>
          <a:noFill/>
          <a:ln>
            <a:noFill/>
          </a:ln>
        </p:spPr>
      </p:pic>
      <p:sp>
        <p:nvSpPr>
          <p:cNvPr id="136" name="Google Shape;136;g376881c8f44_0_29"/>
          <p:cNvSpPr txBox="1"/>
          <p:nvPr/>
        </p:nvSpPr>
        <p:spPr>
          <a:xfrm>
            <a:off x="489525" y="1574050"/>
            <a:ext cx="9271200" cy="3555900"/>
          </a:xfrm>
          <a:prstGeom prst="rect">
            <a:avLst/>
          </a:prstGeom>
          <a:noFill/>
          <a:ln>
            <a:noFill/>
          </a:ln>
        </p:spPr>
        <p:txBody>
          <a:bodyPr anchorCtr="0" anchor="t" bIns="60925" lIns="121875" spcFirstLastPara="1" rIns="121875" wrap="square" tIns="60925">
            <a:norm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t/>
            </a:r>
            <a:endParaRPr b="1" i="0" sz="2800" u="none" cap="none" strike="noStrike">
              <a:solidFill>
                <a:srgbClr val="005141"/>
              </a:solidFill>
              <a:latin typeface="Tahoma"/>
              <a:ea typeface="Tahoma"/>
              <a:cs typeface="Tahoma"/>
              <a:sym typeface="Tahoma"/>
            </a:endParaRPr>
          </a:p>
          <a:p>
            <a:pPr indent="-40640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6400"/>
              </a:buClr>
              <a:buSzPts val="2800"/>
              <a:buFont typeface="Tahoma"/>
              <a:buChar char="▪"/>
            </a:pPr>
            <a:r>
              <a:rPr lang="en-US" sz="2800">
                <a:solidFill>
                  <a:srgbClr val="005141"/>
                </a:solidFill>
                <a:latin typeface="Tahoma"/>
                <a:ea typeface="Tahoma"/>
                <a:cs typeface="Tahoma"/>
                <a:sym typeface="Tahoma"/>
              </a:rPr>
              <a:t>Thực hiện ví dụ trên và thực thi rồi cho biết kết quả</a:t>
            </a:r>
            <a:endParaRPr sz="2800">
              <a:solidFill>
                <a:srgbClr val="005141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http://www.onlinecontinuingeducationhelp.com/images/dreamstime_18827411.jpg" id="142" name="Google Shape;142;p1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018049" y="3068177"/>
            <a:ext cx="5649950" cy="3789823"/>
          </a:xfrm>
          <a:prstGeom prst="rect">
            <a:avLst/>
          </a:prstGeom>
          <a:noFill/>
          <a:ln>
            <a:noFill/>
          </a:ln>
        </p:spPr>
      </p:pic>
      <p:sp>
        <p:nvSpPr>
          <p:cNvPr id="143" name="Google Shape;143;p14"/>
          <p:cNvSpPr/>
          <p:nvPr/>
        </p:nvSpPr>
        <p:spPr>
          <a:xfrm>
            <a:off x="1524000" y="1066800"/>
            <a:ext cx="7924800" cy="1727200"/>
          </a:xfrm>
          <a:prstGeom prst="homePlate">
            <a:avLst>
              <a:gd fmla="val 50000" name="adj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44" name="Google Shape;144;p14"/>
          <p:cNvSpPr txBox="1"/>
          <p:nvPr>
            <p:ph idx="4294967295" type="sldNum"/>
          </p:nvPr>
        </p:nvSpPr>
        <p:spPr>
          <a:xfrm>
            <a:off x="76200" y="6156008"/>
            <a:ext cx="2133600" cy="39751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sp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</a:pPr>
            <a:fld id="{00000000-1234-1234-1234-123412341234}" type="slidenum">
              <a:rPr lang="en-US" sz="2000">
                <a:solidFill>
                  <a:schemeClr val="lt1"/>
                </a:solidFill>
              </a:rPr>
              <a:t>‹#›</a:t>
            </a:fld>
            <a:endParaRPr sz="2000">
              <a:solidFill>
                <a:schemeClr val="lt1"/>
              </a:solidFill>
            </a:endParaRPr>
          </a:p>
        </p:txBody>
      </p:sp>
      <p:sp>
        <p:nvSpPr>
          <p:cNvPr id="145" name="Google Shape;145;p14"/>
          <p:cNvSpPr txBox="1"/>
          <p:nvPr>
            <p:ph type="title"/>
          </p:nvPr>
        </p:nvSpPr>
        <p:spPr>
          <a:xfrm>
            <a:off x="1815662" y="1447800"/>
            <a:ext cx="6718738" cy="787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Tahoma"/>
              <a:buNone/>
            </a:pPr>
            <a:r>
              <a:rPr lang="en-US" sz="4400" cap="small">
                <a:latin typeface="Tahoma"/>
                <a:ea typeface="Tahoma"/>
                <a:cs typeface="Tahoma"/>
                <a:sym typeface="Tahoma"/>
              </a:rPr>
              <a:t>Chuyên đề</a:t>
            </a:r>
            <a:endParaRPr sz="4400" cap="small"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146" name="Google Shape;146;p14"/>
          <p:cNvSpPr txBox="1"/>
          <p:nvPr>
            <p:ph idx="1" type="body"/>
          </p:nvPr>
        </p:nvSpPr>
        <p:spPr>
          <a:xfrm>
            <a:off x="1770524" y="2971800"/>
            <a:ext cx="4554076" cy="29971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rmAutofit/>
          </a:bodyPr>
          <a:lstStyle/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Noto Sans Symbols"/>
              <a:buChar char="▪"/>
            </a:pPr>
            <a:r>
              <a:rPr b="0" lang="en-US" sz="3000">
                <a:latin typeface="Tahoma"/>
                <a:ea typeface="Tahoma"/>
                <a:cs typeface="Tahoma"/>
                <a:sym typeface="Tahoma"/>
              </a:rPr>
              <a:t>Phân nhóm</a:t>
            </a:r>
            <a:endParaRPr b="0" sz="3000">
              <a:latin typeface="Tahoma"/>
              <a:ea typeface="Tahoma"/>
              <a:cs typeface="Tahoma"/>
              <a:sym typeface="Tahoma"/>
            </a:endParaRPr>
          </a:p>
          <a:p>
            <a:pPr indent="-342900" lvl="0" marL="34290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3000"/>
              <a:buFont typeface="Noto Sans Symbols"/>
              <a:buChar char="▪"/>
            </a:pPr>
            <a:r>
              <a:rPr b="0" lang="en-US" sz="3000">
                <a:latin typeface="Tahoma"/>
                <a:ea typeface="Tahoma"/>
                <a:cs typeface="Tahoma"/>
                <a:sym typeface="Tahoma"/>
              </a:rPr>
              <a:t>Bốc thăm chuyên đề</a:t>
            </a:r>
            <a:endParaRPr b="0" sz="3000">
              <a:latin typeface="Tahoma"/>
              <a:ea typeface="Tahoma"/>
              <a:cs typeface="Tahoma"/>
              <a:sym typeface="Tahoma"/>
            </a:endParaRPr>
          </a:p>
          <a:p>
            <a:pPr indent="-342900" lvl="0" marL="34290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3000"/>
              <a:buFont typeface="Noto Sans Symbols"/>
              <a:buChar char="▪"/>
            </a:pPr>
            <a:r>
              <a:rPr b="0" lang="en-US" sz="3000">
                <a:latin typeface="Tahoma"/>
                <a:ea typeface="Tahoma"/>
                <a:cs typeface="Tahoma"/>
                <a:sym typeface="Tahoma"/>
              </a:rPr>
              <a:t>Thảo luận</a:t>
            </a:r>
            <a:endParaRPr b="0" sz="3000">
              <a:latin typeface="Tahoma"/>
              <a:ea typeface="Tahoma"/>
              <a:cs typeface="Tahoma"/>
              <a:sym typeface="Tahoma"/>
            </a:endParaRPr>
          </a:p>
          <a:p>
            <a:pPr indent="-342900" lvl="0" marL="34290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3000"/>
              <a:buFont typeface="Noto Sans Symbols"/>
              <a:buChar char="▪"/>
            </a:pPr>
            <a:r>
              <a:rPr b="0" lang="en-US" sz="3000">
                <a:latin typeface="Tahoma"/>
                <a:ea typeface="Tahoma"/>
                <a:cs typeface="Tahoma"/>
                <a:sym typeface="Tahoma"/>
              </a:rPr>
              <a:t>Trình bày</a:t>
            </a:r>
            <a:endParaRPr b="0" sz="3000">
              <a:latin typeface="Tahoma"/>
              <a:ea typeface="Tahoma"/>
              <a:cs typeface="Tahoma"/>
              <a:sym typeface="Tahoma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2" name="Google Shape;152;p15"/>
          <p:cNvGrpSpPr/>
          <p:nvPr/>
        </p:nvGrpSpPr>
        <p:grpSpPr>
          <a:xfrm>
            <a:off x="6384686" y="967048"/>
            <a:ext cx="5181682" cy="5791390"/>
            <a:chOff x="2057400" y="1367692"/>
            <a:chExt cx="4713620" cy="5461000"/>
          </a:xfrm>
        </p:grpSpPr>
        <p:pic>
          <p:nvPicPr>
            <p:cNvPr descr="C:\Users\powerpoint.vn\Downloads\gd_d469b81f6980.jpg" id="153" name="Google Shape;153;p15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2057400" y="1367692"/>
              <a:ext cx="4713620" cy="54610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54" name="Google Shape;154;p15"/>
            <p:cNvSpPr/>
            <p:nvPr/>
          </p:nvSpPr>
          <p:spPr>
            <a:xfrm rot="318825">
              <a:off x="2540268" y="2370699"/>
              <a:ext cx="1486890" cy="376014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Quattrocento Sans"/>
                <a:buNone/>
              </a:pPr>
              <a:r>
                <a:rPr b="1" i="0" lang="en-US" sz="2000" u="none" cap="none" strike="noStrike">
                  <a:solidFill>
                    <a:srgbClr val="000000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rPr>
                <a:t>Chuyên đề 1</a:t>
              </a:r>
              <a:endPara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sp>
          <p:nvSpPr>
            <p:cNvPr id="155" name="Google Shape;155;p15"/>
            <p:cNvSpPr/>
            <p:nvPr/>
          </p:nvSpPr>
          <p:spPr>
            <a:xfrm>
              <a:off x="2767399" y="3273701"/>
              <a:ext cx="1398600" cy="347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Quattrocento Sans"/>
                <a:buNone/>
              </a:pPr>
              <a:r>
                <a:rPr b="1" i="0" lang="en-US" sz="1800" u="none" cap="none" strike="noStrike">
                  <a:solidFill>
                    <a:srgbClr val="000000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rPr>
                <a:t>Chuyên đề 2</a:t>
              </a:r>
              <a:endPara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sp>
          <p:nvSpPr>
            <p:cNvPr id="156" name="Google Shape;156;p15"/>
            <p:cNvSpPr/>
            <p:nvPr/>
          </p:nvSpPr>
          <p:spPr>
            <a:xfrm rot="-463087">
              <a:off x="4306627" y="1951469"/>
              <a:ext cx="1398368" cy="347268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Quattrocento Sans"/>
                <a:buNone/>
              </a:pPr>
              <a:r>
                <a:rPr b="1" i="0" lang="en-US" sz="1800" u="none" cap="none" strike="noStrike">
                  <a:solidFill>
                    <a:srgbClr val="000000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rPr>
                <a:t>Chuyên đề 3</a:t>
              </a:r>
              <a:endPara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sp>
          <p:nvSpPr>
            <p:cNvPr id="157" name="Google Shape;157;p15"/>
            <p:cNvSpPr/>
            <p:nvPr/>
          </p:nvSpPr>
          <p:spPr>
            <a:xfrm rot="194062">
              <a:off x="4276096" y="2902350"/>
              <a:ext cx="1398428" cy="347348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Quattrocento Sans"/>
                <a:buNone/>
              </a:pPr>
              <a:r>
                <a:rPr b="1" i="0" lang="en-US" sz="1800" u="none" cap="none" strike="noStrike">
                  <a:solidFill>
                    <a:srgbClr val="000000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rPr>
                <a:t>Chuyên đề 4</a:t>
              </a:r>
              <a:endPara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</p:grpSp>
      <p:sp>
        <p:nvSpPr>
          <p:cNvPr id="158" name="Google Shape;158;p15"/>
          <p:cNvSpPr txBox="1"/>
          <p:nvPr/>
        </p:nvSpPr>
        <p:spPr>
          <a:xfrm>
            <a:off x="406400" y="254853"/>
            <a:ext cx="10972800" cy="61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</a:pPr>
            <a:r>
              <a:rPr b="0" i="0" lang="en-US" sz="4400" u="none" cap="none" strike="noStrike">
                <a:solidFill>
                  <a:srgbClr val="00A383"/>
                </a:solidFill>
                <a:latin typeface="Tahoma"/>
                <a:ea typeface="Tahoma"/>
                <a:cs typeface="Tahoma"/>
                <a:sym typeface="Tahoma"/>
              </a:rPr>
              <a:t>Chia nhóm thuyết trình</a:t>
            </a:r>
            <a:endParaRPr b="0" i="0" sz="4400" u="none" cap="none" strike="noStrike">
              <a:solidFill>
                <a:srgbClr val="00A383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159" name="Google Shape;159;p15"/>
          <p:cNvSpPr txBox="1"/>
          <p:nvPr/>
        </p:nvSpPr>
        <p:spPr>
          <a:xfrm>
            <a:off x="1770375" y="1203325"/>
            <a:ext cx="4819500" cy="3326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31775" lvl="0" marL="231775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B0B12B"/>
              </a:buClr>
              <a:buSzPts val="2400"/>
              <a:buFont typeface="Tahoma"/>
              <a:buChar char="▪"/>
            </a:pPr>
            <a:r>
              <a:rPr b="0" i="0" lang="en-US" sz="2400" u="none" cap="none" strike="noStrike">
                <a:solidFill>
                  <a:srgbClr val="007A62"/>
                </a:solidFill>
                <a:latin typeface="Tahoma"/>
                <a:ea typeface="Tahoma"/>
                <a:cs typeface="Tahoma"/>
                <a:sym typeface="Tahoma"/>
              </a:rPr>
              <a:t>Mỗi nhóm tối đa 5 sinh viên</a:t>
            </a:r>
            <a:endParaRPr b="0" i="0" sz="2400" u="none" cap="none" strike="noStrike">
              <a:solidFill>
                <a:srgbClr val="007A62"/>
              </a:solidFill>
              <a:latin typeface="Tahoma"/>
              <a:ea typeface="Tahoma"/>
              <a:cs typeface="Tahoma"/>
              <a:sym typeface="Tahoma"/>
            </a:endParaRPr>
          </a:p>
          <a:p>
            <a:pPr indent="-231775" lvl="0" marL="231775" marR="0" rtl="0" algn="l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Clr>
                <a:srgbClr val="B0B12B"/>
              </a:buClr>
              <a:buSzPts val="2400"/>
              <a:buFont typeface="Tahoma"/>
              <a:buChar char="▪"/>
            </a:pPr>
            <a:r>
              <a:rPr b="0" i="0" lang="en-US" sz="2400" u="none" cap="none" strike="noStrike">
                <a:solidFill>
                  <a:srgbClr val="007A62"/>
                </a:solidFill>
                <a:latin typeface="Tahoma"/>
                <a:ea typeface="Tahoma"/>
                <a:cs typeface="Tahoma"/>
                <a:sym typeface="Tahoma"/>
              </a:rPr>
              <a:t>Mỗi nhóm thảo luận một bài tập trong lab hoặc GV giao.</a:t>
            </a:r>
            <a:endParaRPr b="0" i="0" sz="2400" u="none" cap="none" strike="noStrike">
              <a:solidFill>
                <a:srgbClr val="007A62"/>
              </a:solidFill>
              <a:latin typeface="Tahoma"/>
              <a:ea typeface="Tahoma"/>
              <a:cs typeface="Tahoma"/>
              <a:sym typeface="Tahoma"/>
            </a:endParaRPr>
          </a:p>
          <a:p>
            <a:pPr indent="-231775" lvl="0" marL="231775" marR="0" rtl="0" algn="l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Clr>
                <a:srgbClr val="B0B12B"/>
              </a:buClr>
              <a:buSzPts val="2400"/>
              <a:buFont typeface="Tahoma"/>
              <a:buChar char="▪"/>
            </a:pPr>
            <a:r>
              <a:rPr b="0" i="0" lang="en-US" sz="2400" u="none" cap="none" strike="noStrike">
                <a:solidFill>
                  <a:srgbClr val="007A62"/>
                </a:solidFill>
                <a:latin typeface="Tahoma"/>
                <a:ea typeface="Tahoma"/>
                <a:cs typeface="Tahoma"/>
                <a:sym typeface="Tahoma"/>
              </a:rPr>
              <a:t>Chọn 2 nhóm lên thuyết trình</a:t>
            </a:r>
            <a:endParaRPr b="0" i="0" sz="2400" u="none" cap="none" strike="noStrike">
              <a:solidFill>
                <a:srgbClr val="007A62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pic>
        <p:nvPicPr>
          <p:cNvPr descr="C:\Users\powerpoint.vn\Downloads\64215-Latino student group.jpg" id="160" name="Google Shape;160;p1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524000" y="4605687"/>
            <a:ext cx="3352800" cy="226575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61" name="Google Shape;161;p15"/>
          <p:cNvGrpSpPr/>
          <p:nvPr/>
        </p:nvGrpSpPr>
        <p:grpSpPr>
          <a:xfrm>
            <a:off x="4719281" y="4529963"/>
            <a:ext cx="2286000" cy="2377343"/>
            <a:chOff x="3425952" y="4513804"/>
            <a:chExt cx="2286000" cy="2377343"/>
          </a:xfrm>
        </p:grpSpPr>
        <p:pic>
          <p:nvPicPr>
            <p:cNvPr descr="C:\Users\powerpoint.vn\Downloads\Students-Lined-Up.jpg" id="162" name="Google Shape;162;p15"/>
            <p:cNvPicPr preferRelativeResize="0"/>
            <p:nvPr/>
          </p:nvPicPr>
          <p:blipFill rotWithShape="1">
            <a:blip r:embed="rId5">
              <a:alphaModFix/>
            </a:blip>
            <a:srcRect b="0" l="0" r="-6575" t="0"/>
            <a:stretch/>
          </p:blipFill>
          <p:spPr>
            <a:xfrm>
              <a:off x="3564492" y="4513804"/>
              <a:ext cx="2147460" cy="2344196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63" name="Google Shape;163;p15"/>
            <p:cNvSpPr/>
            <p:nvPr/>
          </p:nvSpPr>
          <p:spPr>
            <a:xfrm>
              <a:off x="3425952" y="4590288"/>
              <a:ext cx="725424" cy="2300859"/>
            </a:xfrm>
            <a:custGeom>
              <a:rect b="b" l="l" r="r" t="t"/>
              <a:pathLst>
                <a:path extrusionOk="0" h="2300859" w="725424">
                  <a:moveTo>
                    <a:pt x="603504" y="412242"/>
                  </a:moveTo>
                  <a:lnTo>
                    <a:pt x="566928" y="505968"/>
                  </a:lnTo>
                  <a:lnTo>
                    <a:pt x="566928" y="652272"/>
                  </a:lnTo>
                  <a:lnTo>
                    <a:pt x="542544" y="780288"/>
                  </a:lnTo>
                  <a:lnTo>
                    <a:pt x="525018" y="894969"/>
                  </a:lnTo>
                  <a:lnTo>
                    <a:pt x="451104" y="877824"/>
                  </a:lnTo>
                  <a:cubicBezTo>
                    <a:pt x="450342" y="889000"/>
                    <a:pt x="434340" y="900176"/>
                    <a:pt x="433578" y="911352"/>
                  </a:cubicBezTo>
                  <a:lnTo>
                    <a:pt x="457200" y="950976"/>
                  </a:lnTo>
                  <a:lnTo>
                    <a:pt x="488061" y="1060704"/>
                  </a:lnTo>
                  <a:cubicBezTo>
                    <a:pt x="481965" y="1087755"/>
                    <a:pt x="477774" y="1116711"/>
                    <a:pt x="471678" y="1143762"/>
                  </a:cubicBezTo>
                  <a:cubicBezTo>
                    <a:pt x="469138" y="1152652"/>
                    <a:pt x="472313" y="1169162"/>
                    <a:pt x="469773" y="1178052"/>
                  </a:cubicBezTo>
                  <a:cubicBezTo>
                    <a:pt x="463550" y="1212088"/>
                    <a:pt x="453263" y="1264412"/>
                    <a:pt x="451104" y="1280160"/>
                  </a:cubicBezTo>
                  <a:cubicBezTo>
                    <a:pt x="448945" y="1295908"/>
                    <a:pt x="454914" y="1275080"/>
                    <a:pt x="456819" y="1272540"/>
                  </a:cubicBezTo>
                  <a:cubicBezTo>
                    <a:pt x="462788" y="1280604"/>
                    <a:pt x="473075" y="1319403"/>
                    <a:pt x="486918" y="1328547"/>
                  </a:cubicBezTo>
                  <a:lnTo>
                    <a:pt x="568833" y="1352169"/>
                  </a:lnTo>
                  <a:cubicBezTo>
                    <a:pt x="588835" y="1355661"/>
                    <a:pt x="589153" y="1347089"/>
                    <a:pt x="601218" y="1345692"/>
                  </a:cubicBezTo>
                  <a:cubicBezTo>
                    <a:pt x="613283" y="1344295"/>
                    <a:pt x="626935" y="1336802"/>
                    <a:pt x="635508" y="1338072"/>
                  </a:cubicBezTo>
                  <a:cubicBezTo>
                    <a:pt x="648208" y="1338897"/>
                    <a:pt x="661861" y="1339850"/>
                    <a:pt x="658368" y="1357122"/>
                  </a:cubicBezTo>
                  <a:cubicBezTo>
                    <a:pt x="658368" y="1365694"/>
                    <a:pt x="644398" y="1384935"/>
                    <a:pt x="639318" y="1400937"/>
                  </a:cubicBezTo>
                  <a:cubicBezTo>
                    <a:pt x="634238" y="1416939"/>
                    <a:pt x="633159" y="1427607"/>
                    <a:pt x="627888" y="1453134"/>
                  </a:cubicBezTo>
                  <a:lnTo>
                    <a:pt x="603885" y="1540764"/>
                  </a:lnTo>
                  <a:cubicBezTo>
                    <a:pt x="596646" y="1569720"/>
                    <a:pt x="587502" y="1579626"/>
                    <a:pt x="580263" y="1608582"/>
                  </a:cubicBezTo>
                  <a:lnTo>
                    <a:pt x="560832" y="1719072"/>
                  </a:lnTo>
                  <a:lnTo>
                    <a:pt x="603504" y="1932432"/>
                  </a:lnTo>
                  <a:lnTo>
                    <a:pt x="676656" y="2133600"/>
                  </a:lnTo>
                  <a:cubicBezTo>
                    <a:pt x="687705" y="2170112"/>
                    <a:pt x="663321" y="2139633"/>
                    <a:pt x="662178" y="2151507"/>
                  </a:cubicBezTo>
                  <a:cubicBezTo>
                    <a:pt x="661035" y="2163382"/>
                    <a:pt x="671068" y="2188337"/>
                    <a:pt x="669798" y="2204847"/>
                  </a:cubicBezTo>
                  <a:cubicBezTo>
                    <a:pt x="664718" y="2220087"/>
                    <a:pt x="669163" y="2239137"/>
                    <a:pt x="664083" y="2254377"/>
                  </a:cubicBezTo>
                  <a:lnTo>
                    <a:pt x="652272" y="2279904"/>
                  </a:lnTo>
                  <a:lnTo>
                    <a:pt x="337185" y="2300859"/>
                  </a:lnTo>
                  <a:lnTo>
                    <a:pt x="0" y="1493520"/>
                  </a:lnTo>
                  <a:lnTo>
                    <a:pt x="146304" y="420624"/>
                  </a:lnTo>
                  <a:lnTo>
                    <a:pt x="304800" y="18288"/>
                  </a:lnTo>
                  <a:lnTo>
                    <a:pt x="725424" y="0"/>
                  </a:lnTo>
                  <a:cubicBezTo>
                    <a:pt x="692277" y="105664"/>
                    <a:pt x="693420" y="255143"/>
                    <a:pt x="660273" y="360807"/>
                  </a:cubicBezTo>
                  <a:lnTo>
                    <a:pt x="603504" y="41224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Helvetica Neue"/>
                <a:buNone/>
              </a:pPr>
              <a:r>
                <a:t/>
              </a:r>
              <a:endParaRPr b="0" i="0" sz="18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</p:grpSp>
    </p:spTree>
  </p:cSld>
  <p:clrMapOvr>
    <a:masterClrMapping/>
  </p:clrMapOvr>
  <p:transition spd="slow">
    <p:wipe dir="r"/>
  </p:transition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http://www.onlinecontinuingeducationhelp.com/images/dreamstime_18827411.jpg" id="169" name="Google Shape;169;p1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018049" y="3068177"/>
            <a:ext cx="5649950" cy="3789823"/>
          </a:xfrm>
          <a:prstGeom prst="rect">
            <a:avLst/>
          </a:prstGeom>
          <a:noFill/>
          <a:ln>
            <a:noFill/>
          </a:ln>
        </p:spPr>
      </p:pic>
      <p:sp>
        <p:nvSpPr>
          <p:cNvPr id="170" name="Google Shape;170;p16"/>
          <p:cNvSpPr txBox="1"/>
          <p:nvPr>
            <p:ph idx="4294967295" type="sldNum"/>
          </p:nvPr>
        </p:nvSpPr>
        <p:spPr>
          <a:xfrm>
            <a:off x="76200" y="6156008"/>
            <a:ext cx="2133600" cy="39751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sp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</a:pPr>
            <a:fld id="{00000000-1234-1234-1234-123412341234}" type="slidenum">
              <a:rPr lang="en-US" sz="2000">
                <a:solidFill>
                  <a:schemeClr val="lt1"/>
                </a:solidFill>
              </a:rPr>
              <a:t>‹#›</a:t>
            </a:fld>
            <a:endParaRPr sz="2000">
              <a:solidFill>
                <a:schemeClr val="lt1"/>
              </a:solidFill>
            </a:endParaRPr>
          </a:p>
        </p:txBody>
      </p:sp>
      <p:sp>
        <p:nvSpPr>
          <p:cNvPr id="171" name="Google Shape;171;p16"/>
          <p:cNvSpPr/>
          <p:nvPr/>
        </p:nvSpPr>
        <p:spPr>
          <a:xfrm>
            <a:off x="1524000" y="1066800"/>
            <a:ext cx="7924800" cy="1727200"/>
          </a:xfrm>
          <a:prstGeom prst="homePlate">
            <a:avLst>
              <a:gd fmla="val 50000" name="adj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72" name="Google Shape;172;p16"/>
          <p:cNvSpPr txBox="1"/>
          <p:nvPr>
            <p:ph type="title"/>
          </p:nvPr>
        </p:nvSpPr>
        <p:spPr>
          <a:xfrm>
            <a:off x="1815662" y="1447800"/>
            <a:ext cx="6718738" cy="787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Tahoma"/>
              <a:buNone/>
            </a:pPr>
            <a:r>
              <a:rPr lang="en-US" sz="4400" cap="small">
                <a:latin typeface="Tahoma"/>
                <a:ea typeface="Tahoma"/>
                <a:cs typeface="Tahoma"/>
                <a:sym typeface="Tahoma"/>
              </a:rPr>
              <a:t>Bài học online 7.2</a:t>
            </a:r>
            <a:endParaRPr sz="4400" cap="small">
              <a:latin typeface="Tahoma"/>
              <a:ea typeface="Tahoma"/>
              <a:cs typeface="Tahoma"/>
              <a:sym typeface="Tahoma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17"/>
          <p:cNvSpPr txBox="1"/>
          <p:nvPr>
            <p:ph type="title"/>
          </p:nvPr>
        </p:nvSpPr>
        <p:spPr>
          <a:xfrm>
            <a:off x="406400" y="254853"/>
            <a:ext cx="10972800" cy="61383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200"/>
              <a:buFont typeface="Tahoma"/>
              <a:buNone/>
            </a:pPr>
            <a:r>
              <a:rPr lang="en-US"/>
              <a:t>Nội dung bài online 8.1</a:t>
            </a:r>
            <a:endParaRPr/>
          </a:p>
        </p:txBody>
      </p:sp>
      <p:sp>
        <p:nvSpPr>
          <p:cNvPr id="178" name="Google Shape;178;p17"/>
          <p:cNvSpPr txBox="1"/>
          <p:nvPr>
            <p:ph idx="4294967295" type="body"/>
          </p:nvPr>
        </p:nvSpPr>
        <p:spPr>
          <a:xfrm>
            <a:off x="1271425" y="1557028"/>
            <a:ext cx="8611800" cy="3842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81000" lvl="0" marL="457200" rtl="0" algn="l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SzPts val="2400"/>
              <a:buChar char="▪"/>
            </a:pPr>
            <a:r>
              <a:rPr lang="en-US"/>
              <a:t>Các công cụ phát triển dự án JavaScript </a:t>
            </a:r>
            <a:endParaRPr/>
          </a:p>
          <a:p>
            <a:pPr indent="-381000" lvl="0" marL="457200" rtl="0" algn="l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SzPts val="2400"/>
              <a:buChar char="▪"/>
            </a:pPr>
            <a:r>
              <a:rPr lang="en-US"/>
              <a:t>Cách tạo và quản lý dự án với npm</a:t>
            </a:r>
            <a:endParaRPr/>
          </a:p>
          <a:p>
            <a:pPr indent="-381000" lvl="0" marL="457200" rtl="0" algn="l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SzPts val="2400"/>
              <a:buChar char="▪"/>
            </a:pPr>
            <a:r>
              <a:rPr lang="en-US"/>
              <a:t>Cài đặt và sử dụng ESLint</a:t>
            </a:r>
            <a:endParaRPr/>
          </a:p>
          <a:p>
            <a:pPr indent="-381000" lvl="0" marL="457200" rtl="0" algn="l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SzPts val="2400"/>
              <a:buChar char="▪"/>
            </a:pPr>
            <a:r>
              <a:rPr lang="en-US"/>
              <a:t>Đóng gói project với Webpack</a:t>
            </a:r>
            <a:endParaRPr/>
          </a:p>
          <a:p>
            <a:pPr indent="-381000" lvl="0" marL="457200" rtl="0" algn="l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SzPts val="2400"/>
              <a:buChar char="▪"/>
            </a:pPr>
            <a:r>
              <a:rPr lang="en-US"/>
              <a:t>Xây dựng và tối ưu hóa</a:t>
            </a:r>
            <a:endParaRPr/>
          </a:p>
        </p:txBody>
      </p:sp>
    </p:spTree>
  </p:cSld>
  <p:clrMapOvr>
    <a:masterClrMapping/>
  </p:clrMapOvr>
  <p:transition spd="slow">
    <p:wipe dir="r"/>
  </p:transition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18"/>
          <p:cNvSpPr/>
          <p:nvPr/>
        </p:nvSpPr>
        <p:spPr>
          <a:xfrm>
            <a:off x="3962401" y="1066800"/>
            <a:ext cx="6705600" cy="5791200"/>
          </a:xfrm>
          <a:prstGeom prst="rect">
            <a:avLst/>
          </a:prstGeom>
          <a:solidFill>
            <a:srgbClr val="E2E2E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Helvetica Neue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85" name="Google Shape;185;p18"/>
          <p:cNvSpPr/>
          <p:nvPr/>
        </p:nvSpPr>
        <p:spPr>
          <a:xfrm>
            <a:off x="3962400" y="660042"/>
            <a:ext cx="4057650" cy="812800"/>
          </a:xfrm>
          <a:prstGeom prst="homePlate">
            <a:avLst>
              <a:gd fmla="val 50000" name="adj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86" name="Google Shape;186;p18"/>
          <p:cNvSpPr txBox="1"/>
          <p:nvPr>
            <p:ph type="title"/>
          </p:nvPr>
        </p:nvSpPr>
        <p:spPr>
          <a:xfrm>
            <a:off x="4576293" y="761642"/>
            <a:ext cx="3700463" cy="60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Tahoma"/>
              <a:buNone/>
            </a:pPr>
            <a:r>
              <a:rPr lang="en-US" sz="3200" cap="small">
                <a:latin typeface="Tahoma"/>
                <a:ea typeface="Tahoma"/>
                <a:cs typeface="Tahoma"/>
                <a:sym typeface="Tahoma"/>
              </a:rPr>
              <a:t>Tóm tắt bài học</a:t>
            </a:r>
            <a:endParaRPr sz="3200" cap="small">
              <a:latin typeface="Tahoma"/>
              <a:ea typeface="Tahoma"/>
              <a:cs typeface="Tahoma"/>
              <a:sym typeface="Tahoma"/>
            </a:endParaRPr>
          </a:p>
        </p:txBody>
      </p:sp>
      <p:pic>
        <p:nvPicPr>
          <p:cNvPr descr="teacher.png" id="187" name="Google Shape;187;p1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24000" y="3048000"/>
            <a:ext cx="3429000" cy="3810000"/>
          </a:xfrm>
          <a:prstGeom prst="rect">
            <a:avLst/>
          </a:prstGeom>
          <a:noFill/>
          <a:ln>
            <a:noFill/>
          </a:ln>
        </p:spPr>
      </p:pic>
      <p:sp>
        <p:nvSpPr>
          <p:cNvPr id="188" name="Google Shape;188;p18"/>
          <p:cNvSpPr txBox="1"/>
          <p:nvPr>
            <p:ph idx="1" type="body"/>
          </p:nvPr>
        </p:nvSpPr>
        <p:spPr>
          <a:xfrm>
            <a:off x="5021600" y="1676400"/>
            <a:ext cx="5570100" cy="4953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rmAutofit/>
          </a:bodyPr>
          <a:lstStyle/>
          <a:p>
            <a:pPr indent="-381000" lvl="0" marL="457200" rtl="0" algn="l">
              <a:lnSpc>
                <a:spcPct val="200000"/>
              </a:lnSpc>
              <a:spcBef>
                <a:spcPts val="500"/>
              </a:spcBef>
              <a:spcAft>
                <a:spcPts val="0"/>
              </a:spcAft>
              <a:buSzPts val="2400"/>
              <a:buFont typeface="Tahoma"/>
              <a:buChar char="❑"/>
            </a:pPr>
            <a:r>
              <a:rPr b="0" lang="en-US">
                <a:latin typeface="Tahoma"/>
                <a:ea typeface="Tahoma"/>
                <a:cs typeface="Tahoma"/>
                <a:sym typeface="Tahoma"/>
              </a:rPr>
              <a:t>Cú pháp nhập </a:t>
            </a:r>
            <a:r>
              <a:rPr b="0" lang="en-US">
                <a:latin typeface="Tahoma"/>
                <a:ea typeface="Tahoma"/>
                <a:cs typeface="Tahoma"/>
                <a:sym typeface="Tahoma"/>
              </a:rPr>
              <a:t>module</a:t>
            </a:r>
            <a:endParaRPr b="0">
              <a:latin typeface="Tahoma"/>
              <a:ea typeface="Tahoma"/>
              <a:cs typeface="Tahoma"/>
              <a:sym typeface="Tahoma"/>
            </a:endParaRPr>
          </a:p>
          <a:p>
            <a:pPr indent="-381000" lvl="0" marL="457200" rtl="0" algn="l">
              <a:lnSpc>
                <a:spcPct val="200000"/>
              </a:lnSpc>
              <a:spcBef>
                <a:spcPts val="500"/>
              </a:spcBef>
              <a:spcAft>
                <a:spcPts val="0"/>
              </a:spcAft>
              <a:buSzPts val="2400"/>
              <a:buFont typeface="Tahoma"/>
              <a:buChar char="❑"/>
            </a:pPr>
            <a:r>
              <a:rPr b="0" lang="en-US">
                <a:latin typeface="Tahoma"/>
                <a:ea typeface="Tahoma"/>
                <a:cs typeface="Tahoma"/>
                <a:sym typeface="Tahoma"/>
              </a:rPr>
              <a:t>Dynamic Imports</a:t>
            </a:r>
            <a:endParaRPr b="0">
              <a:latin typeface="Tahoma"/>
              <a:ea typeface="Tahoma"/>
              <a:cs typeface="Tahoma"/>
              <a:sym typeface="Tahoma"/>
            </a:endParaRPr>
          </a:p>
          <a:p>
            <a:pPr indent="-381000" lvl="0" marL="457200" rtl="0" algn="l">
              <a:lnSpc>
                <a:spcPct val="200000"/>
              </a:lnSpc>
              <a:spcBef>
                <a:spcPts val="500"/>
              </a:spcBef>
              <a:spcAft>
                <a:spcPts val="0"/>
              </a:spcAft>
              <a:buSzPts val="2400"/>
              <a:buFont typeface="Tahoma"/>
              <a:buChar char="❑"/>
            </a:pPr>
            <a:r>
              <a:rPr b="0" lang="en-US">
                <a:latin typeface="Tahoma"/>
                <a:ea typeface="Tahoma"/>
                <a:cs typeface="Tahoma"/>
                <a:sym typeface="Tahoma"/>
              </a:rPr>
              <a:t>Phạm vi module và globalThis.</a:t>
            </a:r>
            <a:endParaRPr b="0">
              <a:latin typeface="Tahoma"/>
              <a:ea typeface="Tahoma"/>
              <a:cs typeface="Tahoma"/>
              <a:sym typeface="Tahoma"/>
            </a:endParaRPr>
          </a:p>
        </p:txBody>
      </p:sp>
    </p:spTree>
  </p:cSld>
  <p:clrMapOvr>
    <a:masterClrMapping/>
  </p:clrMapOvr>
  <p:transition spd="med">
    <p:wipe dir="r"/>
  </p:transition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19"/>
          <p:cNvSpPr txBox="1"/>
          <p:nvPr/>
        </p:nvSpPr>
        <p:spPr>
          <a:xfrm>
            <a:off x="1569718" y="373566"/>
            <a:ext cx="9052564" cy="76453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spAutoFit/>
          </a:bodyPr>
          <a:lstStyle/>
          <a:p>
            <a:pPr indent="91440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915"/>
              </a:buClr>
              <a:buSzPts val="4400"/>
              <a:buFont typeface="Quattrocento Sans"/>
              <a:buNone/>
            </a:pPr>
            <a:r>
              <a:rPr b="1" i="0" lang="en-US" sz="4400" u="none" cap="none" strike="noStrike">
                <a:solidFill>
                  <a:srgbClr val="585915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       TỔNG KẾT BÀI HỌC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Picture 1" id="194" name="Google Shape;194;p1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-761999"/>
            <a:ext cx="12192000" cy="76200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2"/>
          <p:cNvSpPr/>
          <p:nvPr/>
        </p:nvSpPr>
        <p:spPr>
          <a:xfrm>
            <a:off x="407034" y="2204720"/>
            <a:ext cx="8572502" cy="990601"/>
          </a:xfrm>
          <a:custGeom>
            <a:rect b="b" l="l" r="r" t="t"/>
            <a:pathLst>
              <a:path extrusionOk="0" h="21600" w="21600">
                <a:moveTo>
                  <a:pt x="0" y="0"/>
                </a:moveTo>
                <a:lnTo>
                  <a:pt x="20352" y="0"/>
                </a:lnTo>
                <a:lnTo>
                  <a:pt x="21600" y="10800"/>
                </a:lnTo>
                <a:lnTo>
                  <a:pt x="20352" y="21600"/>
                </a:lnTo>
                <a:lnTo>
                  <a:pt x="0" y="21600"/>
                </a:lnTo>
                <a:close/>
              </a:path>
            </a:pathLst>
          </a:custGeom>
          <a:solidFill>
            <a:srgbClr val="F4F4CE"/>
          </a:solidFill>
          <a:ln cap="flat" cmpd="sng" w="9525">
            <a:solidFill>
              <a:srgbClr val="0858A6"/>
            </a:solidFill>
            <a:prstDash val="solid"/>
            <a:round/>
            <a:headEnd len="sm" w="sm" type="none"/>
            <a:tailEnd len="sm" w="sm" type="none"/>
          </a:ln>
          <a:effectLst>
            <a:outerShdw blurRad="38100" rotWithShape="0" dir="5400000" dist="23000">
              <a:srgbClr val="000000">
                <a:alpha val="32156"/>
              </a:srgbClr>
            </a:outerShdw>
          </a:effectLst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Calibri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6" name="Google Shape;56;p2"/>
          <p:cNvSpPr txBox="1"/>
          <p:nvPr>
            <p:ph type="title"/>
          </p:nvPr>
        </p:nvSpPr>
        <p:spPr>
          <a:xfrm>
            <a:off x="609600" y="2348865"/>
            <a:ext cx="10972800" cy="61383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200"/>
              <a:buFont typeface="Tahoma"/>
              <a:buNone/>
            </a:pPr>
            <a:r>
              <a:rPr lang="en-US"/>
              <a:t>Điểm danh</a:t>
            </a:r>
            <a:endParaRPr/>
          </a:p>
        </p:txBody>
      </p:sp>
      <p:pic>
        <p:nvPicPr>
          <p:cNvPr descr="Picture 3" id="57" name="Google Shape;57;p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772400" y="3302000"/>
            <a:ext cx="3556000" cy="3556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3"/>
          <p:cNvSpPr/>
          <p:nvPr/>
        </p:nvSpPr>
        <p:spPr>
          <a:xfrm>
            <a:off x="807720" y="47625"/>
            <a:ext cx="10036810" cy="6558280"/>
          </a:xfrm>
          <a:prstGeom prst="rect">
            <a:avLst/>
          </a:prstGeom>
          <a:solidFill>
            <a:srgbClr val="D8D8D8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descr="http://forum.cuasotinhoc.vn/portaluploads/attachments/2011-12/131211100821-laptop.jpg" id="64" name="Google Shape;64;p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645150" y="2174875"/>
            <a:ext cx="4672965" cy="4441825"/>
          </a:xfrm>
          <a:prstGeom prst="rect">
            <a:avLst/>
          </a:prstGeom>
          <a:noFill/>
          <a:ln>
            <a:noFill/>
          </a:ln>
        </p:spPr>
      </p:pic>
      <p:sp>
        <p:nvSpPr>
          <p:cNvPr id="65" name="Google Shape;65;p3"/>
          <p:cNvSpPr txBox="1"/>
          <p:nvPr>
            <p:ph idx="1" type="body"/>
          </p:nvPr>
        </p:nvSpPr>
        <p:spPr>
          <a:xfrm>
            <a:off x="1081405" y="1366520"/>
            <a:ext cx="9905365" cy="519557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rmAutofit/>
          </a:bodyPr>
          <a:lstStyle/>
          <a:p>
            <a:pPr indent="-342900" lvl="0" marL="3429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3000"/>
              <a:buFont typeface="Arial"/>
              <a:buChar char="•"/>
            </a:pPr>
            <a:r>
              <a:rPr b="0" lang="en-US" sz="3000">
                <a:latin typeface="Tahoma"/>
                <a:ea typeface="Tahoma"/>
                <a:cs typeface="Tahoma"/>
                <a:sym typeface="Tahoma"/>
              </a:rPr>
              <a:t>Review nội dung bài học online 7.2</a:t>
            </a:r>
            <a:endParaRPr b="0" sz="3000">
              <a:latin typeface="Tahoma"/>
              <a:ea typeface="Tahoma"/>
              <a:cs typeface="Tahoma"/>
              <a:sym typeface="Tahoma"/>
            </a:endParaRPr>
          </a:p>
          <a:p>
            <a:pPr indent="-342900" lvl="0" marL="342900" rtl="0" algn="l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SzPts val="3000"/>
              <a:buFont typeface="Arial"/>
              <a:buChar char="•"/>
            </a:pPr>
            <a:r>
              <a:rPr b="0" lang="en-US" sz="3000">
                <a:latin typeface="Tahoma"/>
                <a:ea typeface="Tahoma"/>
                <a:cs typeface="Tahoma"/>
                <a:sym typeface="Tahoma"/>
              </a:rPr>
              <a:t>Thảo luận các tình huống trong bài online</a:t>
            </a:r>
            <a:endParaRPr b="0" sz="3000">
              <a:latin typeface="Tahoma"/>
              <a:ea typeface="Tahoma"/>
              <a:cs typeface="Tahoma"/>
              <a:sym typeface="Tahoma"/>
            </a:endParaRPr>
          </a:p>
          <a:p>
            <a:pPr indent="-342900" lvl="0" marL="342900" rtl="0" algn="l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SzPts val="3000"/>
              <a:buFont typeface="Arial"/>
              <a:buChar char="•"/>
            </a:pPr>
            <a:r>
              <a:rPr b="0" lang="en-US" sz="3000">
                <a:latin typeface="Tahoma"/>
                <a:ea typeface="Tahoma"/>
                <a:cs typeface="Tahoma"/>
                <a:sym typeface="Tahoma"/>
              </a:rPr>
              <a:t>Trình bày chuyên đề</a:t>
            </a:r>
            <a:endParaRPr b="0" sz="3000">
              <a:latin typeface="Tahoma"/>
              <a:ea typeface="Tahoma"/>
              <a:cs typeface="Tahoma"/>
              <a:sym typeface="Tahoma"/>
            </a:endParaRPr>
          </a:p>
          <a:p>
            <a:pPr indent="-342900" lvl="0" marL="342900" rtl="0" algn="l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SzPts val="3000"/>
              <a:buFont typeface="Arial"/>
              <a:buChar char="•"/>
            </a:pPr>
            <a:r>
              <a:rPr b="0" lang="en-US" sz="3000">
                <a:latin typeface="Tahoma"/>
                <a:ea typeface="Tahoma"/>
                <a:cs typeface="Tahoma"/>
                <a:sym typeface="Tahoma"/>
              </a:rPr>
              <a:t>Giới thiệu bài học online 8.1</a:t>
            </a:r>
            <a:endParaRPr b="0" sz="3000"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66" name="Google Shape;66;p3"/>
          <p:cNvSpPr txBox="1"/>
          <p:nvPr>
            <p:ph idx="4294967295" type="sldNum"/>
          </p:nvPr>
        </p:nvSpPr>
        <p:spPr>
          <a:xfrm>
            <a:off x="76200" y="6156008"/>
            <a:ext cx="2133600" cy="39751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sp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</a:pPr>
            <a:fld id="{00000000-1234-1234-1234-123412341234}" type="slidenum">
              <a:rPr lang="en-US" sz="2000">
                <a:solidFill>
                  <a:schemeClr val="lt1"/>
                </a:solidFill>
              </a:rPr>
              <a:t>‹#›</a:t>
            </a:fld>
            <a:endParaRPr sz="2000">
              <a:solidFill>
                <a:schemeClr val="lt1"/>
              </a:solidFill>
            </a:endParaRPr>
          </a:p>
        </p:txBody>
      </p:sp>
      <p:sp>
        <p:nvSpPr>
          <p:cNvPr id="67" name="Google Shape;67;p3"/>
          <p:cNvSpPr/>
          <p:nvPr/>
        </p:nvSpPr>
        <p:spPr>
          <a:xfrm>
            <a:off x="1257300" y="144780"/>
            <a:ext cx="7123430" cy="998220"/>
          </a:xfrm>
          <a:prstGeom prst="homePlate">
            <a:avLst>
              <a:gd fmla="val 50000" name="adj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68" name="Google Shape;68;p3"/>
          <p:cNvSpPr txBox="1"/>
          <p:nvPr>
            <p:ph type="title"/>
          </p:nvPr>
        </p:nvSpPr>
        <p:spPr>
          <a:xfrm>
            <a:off x="1381760" y="419100"/>
            <a:ext cx="6554470" cy="74866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Tahoma"/>
              <a:buNone/>
            </a:pPr>
            <a:r>
              <a:rPr lang="en-US" sz="4000" cap="small">
                <a:latin typeface="Tahoma"/>
                <a:ea typeface="Tahoma"/>
                <a:cs typeface="Tahoma"/>
                <a:sym typeface="Tahoma"/>
              </a:rPr>
              <a:t>NỘI DUNG BÀI HỌC:</a:t>
            </a:r>
            <a:endParaRPr sz="4000" cap="small">
              <a:latin typeface="Tahoma"/>
              <a:ea typeface="Tahoma"/>
              <a:cs typeface="Tahoma"/>
              <a:sym typeface="Tahoma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5"/>
          <p:cNvSpPr/>
          <p:nvPr/>
        </p:nvSpPr>
        <p:spPr>
          <a:xfrm>
            <a:off x="1055370" y="476885"/>
            <a:ext cx="7924800" cy="1727200"/>
          </a:xfrm>
          <a:prstGeom prst="homePlate">
            <a:avLst>
              <a:gd fmla="val 50000" name="adj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descr="http://www.onlinecontinuingeducationhelp.com/images/dreamstime_18827411.jpg" id="75" name="Google Shape;75;p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992200" y="4156200"/>
            <a:ext cx="4027900" cy="2701800"/>
          </a:xfrm>
          <a:prstGeom prst="rect">
            <a:avLst/>
          </a:prstGeom>
          <a:noFill/>
          <a:ln>
            <a:noFill/>
          </a:ln>
        </p:spPr>
      </p:pic>
      <p:sp>
        <p:nvSpPr>
          <p:cNvPr id="76" name="Google Shape;76;p5"/>
          <p:cNvSpPr txBox="1"/>
          <p:nvPr>
            <p:ph idx="4294967295" type="sldNum"/>
          </p:nvPr>
        </p:nvSpPr>
        <p:spPr>
          <a:xfrm>
            <a:off x="76200" y="6156008"/>
            <a:ext cx="2133600" cy="39751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sp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</a:pPr>
            <a:fld id="{00000000-1234-1234-1234-123412341234}" type="slidenum">
              <a:rPr lang="en-US" sz="2000">
                <a:solidFill>
                  <a:schemeClr val="lt1"/>
                </a:solidFill>
              </a:rPr>
              <a:t>‹#›</a:t>
            </a:fld>
            <a:endParaRPr sz="2000">
              <a:solidFill>
                <a:schemeClr val="lt1"/>
              </a:solidFill>
            </a:endParaRPr>
          </a:p>
        </p:txBody>
      </p:sp>
      <p:sp>
        <p:nvSpPr>
          <p:cNvPr id="77" name="Google Shape;77;p5"/>
          <p:cNvSpPr txBox="1"/>
          <p:nvPr>
            <p:ph type="title"/>
          </p:nvPr>
        </p:nvSpPr>
        <p:spPr>
          <a:xfrm>
            <a:off x="1343222" y="908685"/>
            <a:ext cx="6718738" cy="1066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Tahoma"/>
              <a:buNone/>
            </a:pPr>
            <a:r>
              <a:rPr lang="en-US" sz="4400" cap="small">
                <a:latin typeface="Tahoma"/>
                <a:ea typeface="Tahoma"/>
                <a:cs typeface="Tahoma"/>
                <a:sym typeface="Tahoma"/>
              </a:rPr>
              <a:t>Review bài học online 7.2</a:t>
            </a:r>
            <a:endParaRPr sz="4400" cap="small"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78" name="Google Shape;78;p5"/>
          <p:cNvSpPr/>
          <p:nvPr/>
        </p:nvSpPr>
        <p:spPr>
          <a:xfrm>
            <a:off x="852800" y="2411100"/>
            <a:ext cx="9575700" cy="4151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rmAutofit/>
          </a:bodyPr>
          <a:lstStyle/>
          <a:p>
            <a:pPr indent="-419100" lvl="0" marL="457200" rtl="0" algn="l">
              <a:lnSpc>
                <a:spcPct val="140000"/>
              </a:lnSpc>
              <a:spcBef>
                <a:spcPts val="500"/>
              </a:spcBef>
              <a:spcAft>
                <a:spcPts val="0"/>
              </a:spcAft>
              <a:buClr>
                <a:srgbClr val="007A62"/>
              </a:buClr>
              <a:buSzPts val="3000"/>
              <a:buChar char="•"/>
            </a:pPr>
            <a:r>
              <a:rPr lang="en-US" sz="3000">
                <a:solidFill>
                  <a:srgbClr val="007A62"/>
                </a:solidFill>
                <a:latin typeface="Tahoma"/>
                <a:ea typeface="Tahoma"/>
                <a:cs typeface="Tahoma"/>
                <a:sym typeface="Tahoma"/>
              </a:rPr>
              <a:t>Cú pháp nhập Module </a:t>
            </a:r>
            <a:endParaRPr sz="3000">
              <a:solidFill>
                <a:srgbClr val="007A62"/>
              </a:solidFill>
              <a:latin typeface="Tahoma"/>
              <a:ea typeface="Tahoma"/>
              <a:cs typeface="Tahoma"/>
              <a:sym typeface="Tahoma"/>
            </a:endParaRPr>
          </a:p>
          <a:p>
            <a:pPr indent="-419100" lvl="0" marL="457200" rtl="0" algn="l">
              <a:lnSpc>
                <a:spcPct val="140000"/>
              </a:lnSpc>
              <a:spcBef>
                <a:spcPts val="500"/>
              </a:spcBef>
              <a:spcAft>
                <a:spcPts val="0"/>
              </a:spcAft>
              <a:buClr>
                <a:srgbClr val="007A62"/>
              </a:buClr>
              <a:buSzPts val="3000"/>
              <a:buChar char="•"/>
            </a:pPr>
            <a:r>
              <a:rPr lang="en-US" sz="3000">
                <a:solidFill>
                  <a:srgbClr val="007A62"/>
                </a:solidFill>
                <a:latin typeface="Tahoma"/>
                <a:ea typeface="Tahoma"/>
                <a:cs typeface="Tahoma"/>
                <a:sym typeface="Tahoma"/>
              </a:rPr>
              <a:t>Dynamic Imports</a:t>
            </a:r>
            <a:endParaRPr sz="3000">
              <a:solidFill>
                <a:srgbClr val="007A62"/>
              </a:solidFill>
              <a:latin typeface="Tahoma"/>
              <a:ea typeface="Tahoma"/>
              <a:cs typeface="Tahoma"/>
              <a:sym typeface="Tahoma"/>
            </a:endParaRPr>
          </a:p>
          <a:p>
            <a:pPr indent="-419100" lvl="0" marL="457200" rtl="0" algn="l">
              <a:lnSpc>
                <a:spcPct val="140000"/>
              </a:lnSpc>
              <a:spcBef>
                <a:spcPts val="500"/>
              </a:spcBef>
              <a:spcAft>
                <a:spcPts val="0"/>
              </a:spcAft>
              <a:buClr>
                <a:srgbClr val="007A62"/>
              </a:buClr>
              <a:buSzPts val="3000"/>
              <a:buChar char="•"/>
            </a:pPr>
            <a:r>
              <a:rPr lang="en-US" sz="3000">
                <a:solidFill>
                  <a:srgbClr val="007A62"/>
                </a:solidFill>
                <a:latin typeface="Tahoma"/>
                <a:ea typeface="Tahoma"/>
                <a:cs typeface="Tahoma"/>
                <a:sym typeface="Tahoma"/>
              </a:rPr>
              <a:t>Phạm vi module và globalThis.</a:t>
            </a:r>
            <a:endParaRPr sz="3000">
              <a:solidFill>
                <a:srgbClr val="007A62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37b55c43f06_0_86"/>
          <p:cNvSpPr txBox="1"/>
          <p:nvPr>
            <p:ph type="title"/>
          </p:nvPr>
        </p:nvSpPr>
        <p:spPr>
          <a:xfrm>
            <a:off x="406400" y="254853"/>
            <a:ext cx="10972800" cy="61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>
                <a:solidFill>
                  <a:srgbClr val="285D23"/>
                </a:solidFill>
              </a:rPr>
              <a:t>Cú pháp nhập module </a:t>
            </a:r>
            <a:endParaRPr>
              <a:solidFill>
                <a:srgbClr val="285D23"/>
              </a:solidFill>
            </a:endParaRPr>
          </a:p>
        </p:txBody>
      </p:sp>
      <p:graphicFrame>
        <p:nvGraphicFramePr>
          <p:cNvPr id="84" name="Google Shape;84;g37b55c43f06_0_86"/>
          <p:cNvGraphicFramePr/>
          <p:nvPr/>
        </p:nvGraphicFramePr>
        <p:xfrm>
          <a:off x="137775" y="9449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{60B2F96C-1A30-41E4-A95E-C1D058A88B9D}</a:tableStyleId>
              </a:tblPr>
              <a:tblGrid>
                <a:gridCol w="3589150"/>
                <a:gridCol w="2536775"/>
                <a:gridCol w="5790525"/>
              </a:tblGrid>
              <a:tr h="8116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800">
                          <a:latin typeface="Tahoma"/>
                          <a:ea typeface="Tahoma"/>
                          <a:cs typeface="Tahoma"/>
                          <a:sym typeface="Tahoma"/>
                        </a:rPr>
                        <a:t>Cú pháp</a:t>
                      </a:r>
                      <a:endParaRPr b="1" sz="1800"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CE5CD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800">
                          <a:latin typeface="Tahoma"/>
                          <a:ea typeface="Tahoma"/>
                          <a:cs typeface="Tahoma"/>
                          <a:sym typeface="Tahoma"/>
                        </a:rPr>
                        <a:t>Mô Tả</a:t>
                      </a:r>
                      <a:endParaRPr b="1" sz="1800"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CE5CD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800">
                          <a:latin typeface="Tahoma"/>
                          <a:ea typeface="Tahoma"/>
                          <a:cs typeface="Tahoma"/>
                          <a:sym typeface="Tahoma"/>
                        </a:rPr>
                        <a:t>Ví dụ</a:t>
                      </a:r>
                      <a:endParaRPr b="1" sz="1800"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CE5CD"/>
                    </a:solidFill>
                  </a:tcPr>
                </a:tc>
              </a:tr>
              <a:tr h="7170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>
                          <a:latin typeface="Tahoma"/>
                          <a:ea typeface="Tahoma"/>
                          <a:cs typeface="Tahoma"/>
                          <a:sym typeface="Tahoma"/>
                        </a:rPr>
                        <a:t>import { ... }</a:t>
                      </a:r>
                      <a:br>
                        <a:rPr lang="en-US" sz="1800">
                          <a:latin typeface="Tahoma"/>
                          <a:ea typeface="Tahoma"/>
                          <a:cs typeface="Tahoma"/>
                          <a:sym typeface="Tahoma"/>
                        </a:rPr>
                      </a:br>
                      <a:r>
                        <a:rPr lang="en-US" sz="1800">
                          <a:latin typeface="Tahoma"/>
                          <a:ea typeface="Tahoma"/>
                          <a:cs typeface="Tahoma"/>
                          <a:sym typeface="Tahoma"/>
                        </a:rPr>
                        <a:t>from './module.js'</a:t>
                      </a:r>
                      <a:endParaRPr sz="1800"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>
                          <a:latin typeface="Tahoma"/>
                          <a:ea typeface="Tahoma"/>
                          <a:cs typeface="Tahoma"/>
                          <a:sym typeface="Tahoma"/>
                        </a:rPr>
                        <a:t>Nhập các phần tử đã export theo tên.</a:t>
                      </a:r>
                      <a:endParaRPr sz="1800"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>
                          <a:solidFill>
                            <a:srgbClr val="188038"/>
                          </a:solidFill>
                          <a:latin typeface="Tahoma"/>
                          <a:ea typeface="Tahoma"/>
                          <a:cs typeface="Tahoma"/>
                          <a:sym typeface="Tahoma"/>
                        </a:rPr>
                        <a:t>import { PI, greet } from './math.js';</a:t>
                      </a:r>
                      <a:endParaRPr sz="1800">
                        <a:solidFill>
                          <a:srgbClr val="188038"/>
                        </a:solidFill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8116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>
                          <a:solidFill>
                            <a:schemeClr val="dk1"/>
                          </a:solidFill>
                          <a:latin typeface="Tahoma"/>
                          <a:ea typeface="Tahoma"/>
                          <a:cs typeface="Tahoma"/>
                          <a:sym typeface="Tahoma"/>
                        </a:rPr>
                        <a:t>import defaultExport from './module.js'</a:t>
                      </a:r>
                      <a:endParaRPr sz="1800"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>
                          <a:latin typeface="Tahoma"/>
                          <a:ea typeface="Tahoma"/>
                          <a:cs typeface="Tahoma"/>
                          <a:sym typeface="Tahoma"/>
                        </a:rPr>
                        <a:t>Nhập giá trị mặc định.</a:t>
                      </a:r>
                      <a:endParaRPr sz="1800"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>
                          <a:solidFill>
                            <a:srgbClr val="188038"/>
                          </a:solidFill>
                          <a:latin typeface="Tahoma"/>
                          <a:ea typeface="Tahoma"/>
                          <a:cs typeface="Tahoma"/>
                          <a:sym typeface="Tahoma"/>
                        </a:rPr>
                        <a:t>import sayHi from './greeting.js';</a:t>
                      </a:r>
                      <a:endParaRPr sz="1800">
                        <a:solidFill>
                          <a:srgbClr val="188038"/>
                        </a:solidFill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9854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>
                          <a:solidFill>
                            <a:schemeClr val="dk1"/>
                          </a:solidFill>
                          <a:latin typeface="Tahoma"/>
                          <a:ea typeface="Tahoma"/>
                          <a:cs typeface="Tahoma"/>
                          <a:sym typeface="Tahoma"/>
                        </a:rPr>
                        <a:t>import * as alias</a:t>
                      </a:r>
                      <a:br>
                        <a:rPr lang="en-US" sz="1800">
                          <a:solidFill>
                            <a:schemeClr val="dk1"/>
                          </a:solidFill>
                          <a:latin typeface="Tahoma"/>
                          <a:ea typeface="Tahoma"/>
                          <a:cs typeface="Tahoma"/>
                          <a:sym typeface="Tahoma"/>
                        </a:rPr>
                      </a:br>
                      <a:r>
                        <a:rPr lang="en-US" sz="1800">
                          <a:solidFill>
                            <a:schemeClr val="dk1"/>
                          </a:solidFill>
                          <a:latin typeface="Tahoma"/>
                          <a:ea typeface="Tahoma"/>
                          <a:cs typeface="Tahoma"/>
                          <a:sym typeface="Tahoma"/>
                        </a:rPr>
                        <a:t>from './module.js'</a:t>
                      </a:r>
                      <a:endParaRPr sz="1800"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>
                          <a:latin typeface="Tahoma"/>
                          <a:ea typeface="Tahoma"/>
                          <a:cs typeface="Tahoma"/>
                          <a:sym typeface="Tahoma"/>
                        </a:rPr>
                        <a:t>Nhập toàn bộ module dưới một tên đại diện.</a:t>
                      </a:r>
                      <a:endParaRPr sz="1800"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1800">
                          <a:solidFill>
                            <a:srgbClr val="188038"/>
                          </a:solidFill>
                          <a:latin typeface="Tahoma"/>
                          <a:ea typeface="Tahoma"/>
                          <a:cs typeface="Tahoma"/>
                          <a:sym typeface="Tahoma"/>
                        </a:rPr>
                        <a:t>import * as MathUtils from './math.js';</a:t>
                      </a:r>
                      <a:endParaRPr sz="1800">
                        <a:solidFill>
                          <a:srgbClr val="188038"/>
                        </a:solidFill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t/>
                      </a:r>
                      <a:endParaRPr sz="1800">
                        <a:solidFill>
                          <a:srgbClr val="188038"/>
                        </a:solidFill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>
                          <a:solidFill>
                            <a:srgbClr val="188038"/>
                          </a:solidFill>
                          <a:latin typeface="Tahoma"/>
                          <a:ea typeface="Tahoma"/>
                          <a:cs typeface="Tahoma"/>
                          <a:sym typeface="Tahoma"/>
                        </a:rPr>
                        <a:t>MathUtils.greet("Nam");</a:t>
                      </a:r>
                      <a:endParaRPr sz="1800">
                        <a:solidFill>
                          <a:srgbClr val="188038"/>
                        </a:solidFill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7318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>
                          <a:solidFill>
                            <a:schemeClr val="dk1"/>
                          </a:solidFill>
                          <a:latin typeface="Tahoma"/>
                          <a:ea typeface="Tahoma"/>
                          <a:cs typeface="Tahoma"/>
                          <a:sym typeface="Tahoma"/>
                        </a:rPr>
                        <a:t>import { name as alias } from './module.js'</a:t>
                      </a:r>
                      <a:endParaRPr sz="1800"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>
                          <a:latin typeface="Tahoma"/>
                          <a:ea typeface="Tahoma"/>
                          <a:cs typeface="Tahoma"/>
                          <a:sym typeface="Tahoma"/>
                        </a:rPr>
                        <a:t>Đổi tên khi import.</a:t>
                      </a:r>
                      <a:endParaRPr sz="1800"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>
                          <a:solidFill>
                            <a:srgbClr val="188038"/>
                          </a:solidFill>
                          <a:latin typeface="Tahoma"/>
                          <a:ea typeface="Tahoma"/>
                          <a:cs typeface="Tahoma"/>
                          <a:sym typeface="Tahoma"/>
                        </a:rPr>
                        <a:t>import { greet as sayHello } from './utils.js';</a:t>
                      </a:r>
                      <a:endParaRPr sz="1800">
                        <a:solidFill>
                          <a:srgbClr val="188038"/>
                        </a:solidFill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8116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>
                          <a:latin typeface="Tahoma"/>
                          <a:ea typeface="Tahoma"/>
                          <a:cs typeface="Tahoma"/>
                          <a:sym typeface="Tahoma"/>
                        </a:rPr>
                        <a:t>import './module.js'</a:t>
                      </a:r>
                      <a:endParaRPr sz="1800"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>
                          <a:latin typeface="Tahoma"/>
                          <a:ea typeface="Tahoma"/>
                          <a:cs typeface="Tahoma"/>
                          <a:sym typeface="Tahoma"/>
                        </a:rPr>
                        <a:t>Chạy module mà không cần lấy dữ liệu</a:t>
                      </a:r>
                      <a:endParaRPr sz="1800"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1800">
                          <a:solidFill>
                            <a:srgbClr val="188038"/>
                          </a:solidFill>
                          <a:latin typeface="Tahoma"/>
                          <a:ea typeface="Tahoma"/>
                          <a:cs typeface="Tahoma"/>
                          <a:sym typeface="Tahoma"/>
                        </a:rPr>
                        <a:t>import './setup.js';</a:t>
                      </a:r>
                      <a:endParaRPr sz="1800">
                        <a:solidFill>
                          <a:srgbClr val="188038"/>
                        </a:solidFill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>
                        <a:solidFill>
                          <a:srgbClr val="188038"/>
                        </a:solidFill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376881c8f44_0_22"/>
          <p:cNvSpPr/>
          <p:nvPr/>
        </p:nvSpPr>
        <p:spPr>
          <a:xfrm>
            <a:off x="489534" y="249440"/>
            <a:ext cx="8572500" cy="990576"/>
          </a:xfrm>
          <a:custGeom>
            <a:rect b="b" l="l" r="r" t="t"/>
            <a:pathLst>
              <a:path extrusionOk="0" h="21600" w="21600">
                <a:moveTo>
                  <a:pt x="0" y="0"/>
                </a:moveTo>
                <a:lnTo>
                  <a:pt x="20352" y="0"/>
                </a:lnTo>
                <a:lnTo>
                  <a:pt x="21600" y="10800"/>
                </a:lnTo>
                <a:lnTo>
                  <a:pt x="20352" y="21600"/>
                </a:lnTo>
                <a:lnTo>
                  <a:pt x="0" y="21600"/>
                </a:lnTo>
                <a:close/>
              </a:path>
            </a:pathLst>
          </a:custGeom>
          <a:solidFill>
            <a:srgbClr val="F4F4CE"/>
          </a:solidFill>
          <a:ln cap="flat" cmpd="sng" w="9525">
            <a:solidFill>
              <a:srgbClr val="0858A6"/>
            </a:solidFill>
            <a:prstDash val="solid"/>
            <a:round/>
            <a:headEnd len="sm" w="sm" type="none"/>
            <a:tailEnd len="sm" w="sm" type="none"/>
          </a:ln>
          <a:effectLst>
            <a:outerShdw blurRad="38100" rotWithShape="0" dir="5400000" dist="23000">
              <a:srgbClr val="000000">
                <a:alpha val="32159"/>
              </a:srgbClr>
            </a:outerShdw>
          </a:effectLst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Calibri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0" name="Google Shape;90;g376881c8f44_0_22"/>
          <p:cNvSpPr txBox="1"/>
          <p:nvPr>
            <p:ph type="title"/>
          </p:nvPr>
        </p:nvSpPr>
        <p:spPr>
          <a:xfrm>
            <a:off x="692100" y="437400"/>
            <a:ext cx="10972800" cy="61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200"/>
              <a:buFont typeface="Tahoma"/>
              <a:buNone/>
            </a:pPr>
            <a:r>
              <a:rPr lang="en-US"/>
              <a:t>Thảo luận 1</a:t>
            </a:r>
            <a:endParaRPr/>
          </a:p>
        </p:txBody>
      </p:sp>
      <p:pic>
        <p:nvPicPr>
          <p:cNvPr descr="Picture 3" id="91" name="Google Shape;91;g376881c8f44_0_2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772400" y="3302000"/>
            <a:ext cx="3556000" cy="3556000"/>
          </a:xfrm>
          <a:prstGeom prst="rect">
            <a:avLst/>
          </a:prstGeom>
          <a:noFill/>
          <a:ln>
            <a:noFill/>
          </a:ln>
        </p:spPr>
      </p:pic>
      <p:sp>
        <p:nvSpPr>
          <p:cNvPr id="92" name="Google Shape;92;g376881c8f44_0_22"/>
          <p:cNvSpPr txBox="1"/>
          <p:nvPr/>
        </p:nvSpPr>
        <p:spPr>
          <a:xfrm>
            <a:off x="489525" y="1574050"/>
            <a:ext cx="8410800" cy="3555900"/>
          </a:xfrm>
          <a:prstGeom prst="rect">
            <a:avLst/>
          </a:prstGeom>
          <a:noFill/>
          <a:ln>
            <a:noFill/>
          </a:ln>
        </p:spPr>
        <p:txBody>
          <a:bodyPr anchorCtr="0" anchor="t" bIns="60925" lIns="121875" spcFirstLastPara="1" rIns="121875" wrap="square" tIns="60925">
            <a:norm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t/>
            </a:r>
            <a:endParaRPr b="1" i="0" sz="2800" u="none" cap="none" strike="noStrike">
              <a:solidFill>
                <a:srgbClr val="005141"/>
              </a:solidFill>
              <a:latin typeface="Tahoma"/>
              <a:ea typeface="Tahoma"/>
              <a:cs typeface="Tahoma"/>
              <a:sym typeface="Tahoma"/>
            </a:endParaRPr>
          </a:p>
          <a:p>
            <a:pPr indent="-40640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6400"/>
              </a:buClr>
              <a:buSzPts val="2800"/>
              <a:buFont typeface="Noto Sans Symbols"/>
              <a:buChar char="▪"/>
            </a:pPr>
            <a:r>
              <a:rPr lang="en-US" sz="2800">
                <a:solidFill>
                  <a:srgbClr val="005141"/>
                </a:solidFill>
                <a:latin typeface="Tahoma"/>
                <a:ea typeface="Tahoma"/>
                <a:cs typeface="Tahoma"/>
                <a:sym typeface="Tahoma"/>
              </a:rPr>
              <a:t>Viết lại các ví dụ đã thực hiện bằng các cách </a:t>
            </a:r>
            <a:r>
              <a:rPr b="1" lang="en-US" sz="2800">
                <a:solidFill>
                  <a:srgbClr val="005141"/>
                </a:solidFill>
                <a:latin typeface="Tahoma"/>
                <a:ea typeface="Tahoma"/>
                <a:cs typeface="Tahoma"/>
                <a:sym typeface="Tahoma"/>
              </a:rPr>
              <a:t>export </a:t>
            </a:r>
            <a:r>
              <a:rPr lang="en-US" sz="2800">
                <a:solidFill>
                  <a:srgbClr val="005141"/>
                </a:solidFill>
                <a:latin typeface="Tahoma"/>
                <a:ea typeface="Tahoma"/>
                <a:cs typeface="Tahoma"/>
                <a:sym typeface="Tahoma"/>
              </a:rPr>
              <a:t>khác nhau</a:t>
            </a:r>
            <a:endParaRPr sz="2800">
              <a:solidFill>
                <a:srgbClr val="005141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37b55c43f06_0_38"/>
          <p:cNvSpPr txBox="1"/>
          <p:nvPr>
            <p:ph type="title"/>
          </p:nvPr>
        </p:nvSpPr>
        <p:spPr>
          <a:xfrm>
            <a:off x="406400" y="254853"/>
            <a:ext cx="10972800" cy="61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>
                <a:solidFill>
                  <a:srgbClr val="285D23"/>
                </a:solidFill>
              </a:rPr>
              <a:t>Dynamic Imports</a:t>
            </a:r>
            <a:endParaRPr>
              <a:solidFill>
                <a:srgbClr val="285D23"/>
              </a:solidFill>
            </a:endParaRPr>
          </a:p>
        </p:txBody>
      </p:sp>
      <p:sp>
        <p:nvSpPr>
          <p:cNvPr id="98" name="Google Shape;98;g37b55c43f06_0_38"/>
          <p:cNvSpPr txBox="1"/>
          <p:nvPr/>
        </p:nvSpPr>
        <p:spPr>
          <a:xfrm>
            <a:off x="406400" y="1333900"/>
            <a:ext cx="11239200" cy="104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Dynamic import cho phép bạn import module một cách bất đồng bộ tại thời điểm chạy (runtime), thay vì import tĩnh ở đầu file.</a:t>
            </a:r>
            <a:endParaRPr sz="2800">
              <a:latin typeface="Tahoma"/>
              <a:ea typeface="Tahoma"/>
              <a:cs typeface="Tahoma"/>
              <a:sym typeface="Tahoma"/>
            </a:endParaRPr>
          </a:p>
        </p:txBody>
      </p:sp>
      <p:pic>
        <p:nvPicPr>
          <p:cNvPr id="99" name="Google Shape;99;g37b55c43f06_0_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03363" y="2845850"/>
            <a:ext cx="7185276" cy="3247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g376881c8f44_0_4"/>
          <p:cNvSpPr txBox="1"/>
          <p:nvPr>
            <p:ph type="title"/>
          </p:nvPr>
        </p:nvSpPr>
        <p:spPr>
          <a:xfrm>
            <a:off x="406400" y="254853"/>
            <a:ext cx="10972800" cy="61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>
                <a:solidFill>
                  <a:srgbClr val="285D23"/>
                </a:solidFill>
              </a:rPr>
              <a:t>Dynamic Imports</a:t>
            </a:r>
            <a:endParaRPr>
              <a:solidFill>
                <a:srgbClr val="285D23"/>
              </a:solidFill>
            </a:endParaRPr>
          </a:p>
        </p:txBody>
      </p:sp>
      <p:graphicFrame>
        <p:nvGraphicFramePr>
          <p:cNvPr id="105" name="Google Shape;105;g376881c8f44_0_4"/>
          <p:cNvGraphicFramePr/>
          <p:nvPr/>
        </p:nvGraphicFramePr>
        <p:xfrm>
          <a:off x="406388" y="11522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{D1FC9111-E7C3-4E0B-8324-D8EA53E75350}</a:tableStyleId>
              </a:tblPr>
              <a:tblGrid>
                <a:gridCol w="2608975"/>
                <a:gridCol w="8795000"/>
              </a:tblGrid>
              <a:tr h="6635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2200">
                          <a:latin typeface="Tahoma"/>
                          <a:ea typeface="Tahoma"/>
                          <a:cs typeface="Tahoma"/>
                          <a:sym typeface="Tahoma"/>
                        </a:rPr>
                        <a:t>Tải theo yêu cầu</a:t>
                      </a:r>
                      <a:endParaRPr b="1" sz="2200"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CE5CD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just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200">
                          <a:latin typeface="Tahoma"/>
                          <a:ea typeface="Tahoma"/>
                          <a:cs typeface="Tahoma"/>
                          <a:sym typeface="Tahoma"/>
                        </a:rPr>
                        <a:t>Chỉ tải module khi thực sự cần, giúp giảm thời gian tải ban đầu</a:t>
                      </a:r>
                      <a:endParaRPr sz="2200"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635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2200">
                          <a:latin typeface="Tahoma"/>
                          <a:ea typeface="Tahoma"/>
                          <a:cs typeface="Tahoma"/>
                          <a:sym typeface="Tahoma"/>
                        </a:rPr>
                        <a:t>T</a:t>
                      </a:r>
                      <a:r>
                        <a:rPr b="1" lang="en-US" sz="2200">
                          <a:latin typeface="Tahoma"/>
                          <a:ea typeface="Tahoma"/>
                          <a:cs typeface="Tahoma"/>
                          <a:sym typeface="Tahoma"/>
                        </a:rPr>
                        <a:t>ối ưu bundle</a:t>
                      </a:r>
                      <a:endParaRPr b="1" sz="2200"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CE5CD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just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200">
                          <a:latin typeface="Tahoma"/>
                          <a:ea typeface="Tahoma"/>
                          <a:cs typeface="Tahoma"/>
                          <a:sym typeface="Tahoma"/>
                        </a:rPr>
                        <a:t>Dễ chia nhỏ ứng dụng (code splitting) khi dùng Webpack, Vite...</a:t>
                      </a:r>
                      <a:endParaRPr sz="2200"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635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2200">
                          <a:latin typeface="Tahoma"/>
                          <a:ea typeface="Tahoma"/>
                          <a:cs typeface="Tahoma"/>
                          <a:sym typeface="Tahoma"/>
                        </a:rPr>
                        <a:t>Tương thích async/await</a:t>
                      </a:r>
                      <a:endParaRPr b="1" sz="2200"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CE5CD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just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200">
                          <a:latin typeface="Tahoma"/>
                          <a:ea typeface="Tahoma"/>
                          <a:cs typeface="Tahoma"/>
                          <a:sym typeface="Tahoma"/>
                        </a:rPr>
                        <a:t>Có thể dùng với </a:t>
                      </a:r>
                      <a:r>
                        <a:rPr lang="en-US" sz="2200">
                          <a:solidFill>
                            <a:srgbClr val="188038"/>
                          </a:solidFill>
                          <a:latin typeface="Tahoma"/>
                          <a:ea typeface="Tahoma"/>
                          <a:cs typeface="Tahoma"/>
                          <a:sym typeface="Tahoma"/>
                        </a:rPr>
                        <a:t>await</a:t>
                      </a:r>
                      <a:r>
                        <a:rPr lang="en-US" sz="2200">
                          <a:latin typeface="Tahoma"/>
                          <a:ea typeface="Tahoma"/>
                          <a:cs typeface="Tahoma"/>
                          <a:sym typeface="Tahoma"/>
                        </a:rPr>
                        <a:t> để viết code gọn gàng hơn</a:t>
                      </a:r>
                      <a:endParaRPr sz="2200"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635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2200">
                          <a:latin typeface="Tahoma"/>
                          <a:ea typeface="Tahoma"/>
                          <a:cs typeface="Tahoma"/>
                          <a:sym typeface="Tahoma"/>
                        </a:rPr>
                        <a:t>Giảm rò rỉ scope</a:t>
                      </a:r>
                      <a:endParaRPr b="1" sz="2200"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CE5CD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just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200">
                          <a:latin typeface="Tahoma"/>
                          <a:ea typeface="Tahoma"/>
                          <a:cs typeface="Tahoma"/>
                          <a:sym typeface="Tahoma"/>
                        </a:rPr>
                        <a:t>Module được tải trong phạm vi cục bộ, không ảnh hưởng global scope</a:t>
                      </a:r>
                      <a:endParaRPr sz="2200"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pic>
        <p:nvPicPr>
          <p:cNvPr id="106" name="Google Shape;106;g376881c8f44_0_4"/>
          <p:cNvPicPr preferRelativeResize="0"/>
          <p:nvPr/>
        </p:nvPicPr>
        <p:blipFill rotWithShape="1">
          <a:blip r:embed="rId3">
            <a:alphaModFix/>
          </a:blip>
          <a:srcRect b="56892" l="0" r="0" t="0"/>
          <a:stretch/>
        </p:blipFill>
        <p:spPr>
          <a:xfrm>
            <a:off x="406400" y="4356475"/>
            <a:ext cx="5833025" cy="21862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07" name="Google Shape;107;g376881c8f44_0_4"/>
          <p:cNvPicPr preferRelativeResize="0"/>
          <p:nvPr/>
        </p:nvPicPr>
        <p:blipFill rotWithShape="1">
          <a:blip r:embed="rId3">
            <a:alphaModFix/>
          </a:blip>
          <a:srcRect b="0" l="0" r="16268" t="72696"/>
          <a:stretch/>
        </p:blipFill>
        <p:spPr>
          <a:xfrm>
            <a:off x="6926200" y="4757225"/>
            <a:ext cx="4884175" cy="1384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11"/>
          <p:cNvSpPr/>
          <p:nvPr/>
        </p:nvSpPr>
        <p:spPr>
          <a:xfrm>
            <a:off x="489534" y="249440"/>
            <a:ext cx="8572500" cy="990576"/>
          </a:xfrm>
          <a:custGeom>
            <a:rect b="b" l="l" r="r" t="t"/>
            <a:pathLst>
              <a:path extrusionOk="0" h="21600" w="21600">
                <a:moveTo>
                  <a:pt x="0" y="0"/>
                </a:moveTo>
                <a:lnTo>
                  <a:pt x="20352" y="0"/>
                </a:lnTo>
                <a:lnTo>
                  <a:pt x="21600" y="10800"/>
                </a:lnTo>
                <a:lnTo>
                  <a:pt x="20352" y="21600"/>
                </a:lnTo>
                <a:lnTo>
                  <a:pt x="0" y="21600"/>
                </a:lnTo>
                <a:close/>
              </a:path>
            </a:pathLst>
          </a:custGeom>
          <a:solidFill>
            <a:srgbClr val="F4F4CE"/>
          </a:solidFill>
          <a:ln cap="flat" cmpd="sng" w="9525">
            <a:solidFill>
              <a:srgbClr val="0858A6"/>
            </a:solidFill>
            <a:prstDash val="solid"/>
            <a:round/>
            <a:headEnd len="sm" w="sm" type="none"/>
            <a:tailEnd len="sm" w="sm" type="none"/>
          </a:ln>
          <a:effectLst>
            <a:outerShdw blurRad="38100" rotWithShape="0" dir="5400000" dist="23000">
              <a:srgbClr val="000000">
                <a:alpha val="32156"/>
              </a:srgbClr>
            </a:outerShdw>
          </a:effectLst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Calibri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3" name="Google Shape;113;p11"/>
          <p:cNvSpPr txBox="1"/>
          <p:nvPr>
            <p:ph type="title"/>
          </p:nvPr>
        </p:nvSpPr>
        <p:spPr>
          <a:xfrm>
            <a:off x="692100" y="437400"/>
            <a:ext cx="10972800" cy="61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200"/>
              <a:buFont typeface="Tahoma"/>
              <a:buNone/>
            </a:pPr>
            <a:r>
              <a:rPr lang="en-US"/>
              <a:t>Thảo luận 2</a:t>
            </a:r>
            <a:endParaRPr/>
          </a:p>
        </p:txBody>
      </p:sp>
      <p:pic>
        <p:nvPicPr>
          <p:cNvPr descr="Picture 3" id="114" name="Google Shape;114;p1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772400" y="3302000"/>
            <a:ext cx="3556000" cy="3556000"/>
          </a:xfrm>
          <a:prstGeom prst="rect">
            <a:avLst/>
          </a:prstGeom>
          <a:noFill/>
          <a:ln>
            <a:noFill/>
          </a:ln>
        </p:spPr>
      </p:pic>
      <p:sp>
        <p:nvSpPr>
          <p:cNvPr id="115" name="Google Shape;115;p11"/>
          <p:cNvSpPr txBox="1"/>
          <p:nvPr/>
        </p:nvSpPr>
        <p:spPr>
          <a:xfrm>
            <a:off x="489525" y="1574050"/>
            <a:ext cx="8410800" cy="3555900"/>
          </a:xfrm>
          <a:prstGeom prst="rect">
            <a:avLst/>
          </a:prstGeom>
          <a:noFill/>
          <a:ln>
            <a:noFill/>
          </a:ln>
        </p:spPr>
        <p:txBody>
          <a:bodyPr anchorCtr="0" anchor="t" bIns="60925" lIns="121875" spcFirstLastPara="1" rIns="121875" wrap="square" tIns="60925">
            <a:norm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56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t/>
            </a:r>
            <a:endParaRPr b="1" i="0" sz="2800" u="none" cap="none" strike="noStrike">
              <a:solidFill>
                <a:srgbClr val="005141"/>
              </a:solidFill>
              <a:latin typeface="Tahoma"/>
              <a:ea typeface="Tahoma"/>
              <a:cs typeface="Tahoma"/>
              <a:sym typeface="Tahoma"/>
            </a:endParaRPr>
          </a:p>
          <a:p>
            <a:pPr indent="-406400" lvl="0" marL="457200" marR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6400"/>
              </a:buClr>
              <a:buSzPts val="2800"/>
              <a:buFont typeface="Tahoma"/>
              <a:buChar char="▪"/>
            </a:pPr>
            <a:r>
              <a:rPr lang="en-US" sz="2800">
                <a:solidFill>
                  <a:srgbClr val="005141"/>
                </a:solidFill>
                <a:latin typeface="Tahoma"/>
                <a:ea typeface="Tahoma"/>
                <a:cs typeface="Tahoma"/>
                <a:sym typeface="Tahoma"/>
              </a:rPr>
              <a:t>Giả lập chức năng đăng nhập. Nếu người dùng đăng nhập với vai trò:</a:t>
            </a:r>
            <a:endParaRPr sz="2800">
              <a:solidFill>
                <a:srgbClr val="005141"/>
              </a:solidFill>
              <a:latin typeface="Tahoma"/>
              <a:ea typeface="Tahoma"/>
              <a:cs typeface="Tahoma"/>
              <a:sym typeface="Tahoma"/>
            </a:endParaRPr>
          </a:p>
          <a:p>
            <a:pPr indent="-406400" lvl="1" marL="914400" marR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5141"/>
              </a:buClr>
              <a:buSzPts val="2800"/>
              <a:buFont typeface="Tahoma"/>
              <a:buChar char="○"/>
            </a:pPr>
            <a:r>
              <a:rPr lang="en-US" sz="2800">
                <a:solidFill>
                  <a:srgbClr val="005141"/>
                </a:solidFill>
                <a:latin typeface="Tahoma"/>
                <a:ea typeface="Tahoma"/>
                <a:cs typeface="Tahoma"/>
                <a:sym typeface="Tahoma"/>
              </a:rPr>
              <a:t>admin: load các module liên quan admin</a:t>
            </a:r>
            <a:endParaRPr sz="2800">
              <a:solidFill>
                <a:srgbClr val="005141"/>
              </a:solidFill>
              <a:latin typeface="Tahoma"/>
              <a:ea typeface="Tahoma"/>
              <a:cs typeface="Tahoma"/>
              <a:sym typeface="Tahoma"/>
            </a:endParaRPr>
          </a:p>
          <a:p>
            <a:pPr indent="-406400" lvl="1" marL="914400" marR="0" rtl="0"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5141"/>
              </a:buClr>
              <a:buSzPts val="2800"/>
              <a:buFont typeface="Tahoma"/>
              <a:buChar char="○"/>
            </a:pPr>
            <a:r>
              <a:rPr lang="en-US" sz="2800">
                <a:solidFill>
                  <a:srgbClr val="005141"/>
                </a:solidFill>
                <a:latin typeface="Tahoma"/>
                <a:ea typeface="Tahoma"/>
                <a:cs typeface="Tahoma"/>
                <a:sym typeface="Tahoma"/>
              </a:rPr>
              <a:t>user: load các module liên quan user</a:t>
            </a:r>
            <a:endParaRPr sz="2800">
              <a:solidFill>
                <a:srgbClr val="005141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1_Custom Design">
  <a:themeElements>
    <a:clrScheme name="1_Custom Design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0C5AA6"/>
      </a:accent1>
      <a:accent2>
        <a:srgbClr val="FF9700"/>
      </a:accent2>
      <a:accent3>
        <a:srgbClr val="00A383"/>
      </a:accent3>
      <a:accent4>
        <a:srgbClr val="B0B12B"/>
      </a:accent4>
      <a:accent5>
        <a:srgbClr val="B22D2B"/>
      </a:accent5>
      <a:accent6>
        <a:srgbClr val="BDAEF2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1_Custom Design">
  <a:themeElements>
    <a:clrScheme name="1_Custom Design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0C5AA6"/>
      </a:accent1>
      <a:accent2>
        <a:srgbClr val="FF9700"/>
      </a:accent2>
      <a:accent3>
        <a:srgbClr val="00A383"/>
      </a:accent3>
      <a:accent4>
        <a:srgbClr val="B0B12B"/>
      </a:accent4>
      <a:accent5>
        <a:srgbClr val="B22D2B"/>
      </a:accent5>
      <a:accent6>
        <a:srgbClr val="BDAEF2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2025-08-06T12:51:17Z</dcterms:creat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1033-4.4.2.7669</vt:lpwstr>
  </property>
</Properties>
</file>